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5"/>
  </p:notesMasterIdLst>
  <p:handoutMasterIdLst>
    <p:handoutMasterId r:id="rId36"/>
  </p:handoutMasterIdLst>
  <p:sldIdLst>
    <p:sldId id="413" r:id="rId2"/>
    <p:sldId id="449" r:id="rId3"/>
    <p:sldId id="414" r:id="rId4"/>
    <p:sldId id="450" r:id="rId5"/>
    <p:sldId id="420" r:id="rId6"/>
    <p:sldId id="415" r:id="rId7"/>
    <p:sldId id="451" r:id="rId8"/>
    <p:sldId id="447" r:id="rId9"/>
    <p:sldId id="416" r:id="rId10"/>
    <p:sldId id="445" r:id="rId11"/>
    <p:sldId id="422" r:id="rId12"/>
    <p:sldId id="418" r:id="rId13"/>
    <p:sldId id="433" r:id="rId14"/>
    <p:sldId id="434" r:id="rId15"/>
    <p:sldId id="435" r:id="rId16"/>
    <p:sldId id="436" r:id="rId17"/>
    <p:sldId id="437" r:id="rId18"/>
    <p:sldId id="438" r:id="rId19"/>
    <p:sldId id="423" r:id="rId20"/>
    <p:sldId id="424" r:id="rId21"/>
    <p:sldId id="425" r:id="rId22"/>
    <p:sldId id="426" r:id="rId23"/>
    <p:sldId id="439" r:id="rId24"/>
    <p:sldId id="428" r:id="rId25"/>
    <p:sldId id="441" r:id="rId26"/>
    <p:sldId id="432" r:id="rId27"/>
    <p:sldId id="429" r:id="rId28"/>
    <p:sldId id="442" r:id="rId29"/>
    <p:sldId id="431" r:id="rId30"/>
    <p:sldId id="430" r:id="rId31"/>
    <p:sldId id="443" r:id="rId32"/>
    <p:sldId id="444" r:id="rId33"/>
    <p:sldId id="410" r:id="rId34"/>
  </p:sldIdLst>
  <p:sldSz cx="9144000" cy="6858000" type="screen4x3"/>
  <p:notesSz cx="6797675" cy="9928225"/>
  <p:embeddedFontLst>
    <p:embeddedFont>
      <p:font typeface="Cambria Math" panose="02040503050406030204" pitchFamily="18" charset="0"/>
      <p:regular r:id="rId37"/>
    </p:embeddedFont>
    <p:embeddedFont>
      <p:font typeface="HY헤드라인M" panose="02030600000101010101" pitchFamily="18" charset="-127"/>
      <p:regular r:id="rId38"/>
    </p:embeddedFont>
    <p:embeddedFont>
      <p:font typeface="맑은 고딕" panose="020B0503020000020004" pitchFamily="50" charset="-127"/>
      <p:regular r:id="rId39"/>
      <p:bold r:id="rId40"/>
    </p:embeddedFont>
    <p:embeddedFont>
      <p:font typeface="Arial Rounded MT Bold" panose="020F0704030504030204" pitchFamily="34" charset="0"/>
      <p:regular r:id="rId41"/>
    </p:embeddedFont>
  </p:embeddedFontLst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 userDrawn="1">
          <p15:clr>
            <a:srgbClr val="A4A3A4"/>
          </p15:clr>
        </p15:guide>
        <p15:guide id="2" pos="2141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00"/>
    <a:srgbClr val="0000FF"/>
    <a:srgbClr val="007E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밝은 스타일 2 - 강조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밝은 스타일 2 - 강조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79045" autoAdjust="0"/>
  </p:normalViewPr>
  <p:slideViewPr>
    <p:cSldViewPr>
      <p:cViewPr>
        <p:scale>
          <a:sx n="100" d="100"/>
          <a:sy n="100" d="100"/>
        </p:scale>
        <p:origin x="1896" y="-1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18" y="4158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79" d="100"/>
          <a:sy n="79" d="100"/>
        </p:scale>
        <p:origin x="-4020" y="-96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20" Type="http://schemas.openxmlformats.org/officeDocument/2006/relationships/slide" Target="slides/slide19.xml"/><Relationship Id="rId41" Type="http://schemas.openxmlformats.org/officeDocument/2006/relationships/font" Target="fonts/font5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945350" cy="497503"/>
          </a:xfrm>
          <a:prstGeom prst="rect">
            <a:avLst/>
          </a:prstGeom>
        </p:spPr>
        <p:txBody>
          <a:bodyPr vert="horz" lIns="89547" tIns="44774" rIns="89547" bIns="44774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0778" y="1"/>
            <a:ext cx="2945350" cy="497503"/>
          </a:xfrm>
          <a:prstGeom prst="rect">
            <a:avLst/>
          </a:prstGeom>
        </p:spPr>
        <p:txBody>
          <a:bodyPr vert="horz" lIns="89547" tIns="44774" rIns="89547" bIns="44774" rtlCol="0"/>
          <a:lstStyle>
            <a:lvl1pPr algn="r">
              <a:defRPr sz="1200"/>
            </a:lvl1pPr>
          </a:lstStyle>
          <a:p>
            <a:fld id="{66A65D8C-30C6-49BD-AA05-E93C4A0599FA}" type="datetimeFigureOut">
              <a:rPr lang="ko-KR" altLang="en-US" smtClean="0"/>
              <a:t>2017-09-15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1" y="9430723"/>
            <a:ext cx="2945350" cy="497502"/>
          </a:xfrm>
          <a:prstGeom prst="rect">
            <a:avLst/>
          </a:prstGeom>
        </p:spPr>
        <p:txBody>
          <a:bodyPr vert="horz" lIns="89547" tIns="44774" rIns="89547" bIns="44774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0778" y="9430723"/>
            <a:ext cx="2945350" cy="497502"/>
          </a:xfrm>
          <a:prstGeom prst="rect">
            <a:avLst/>
          </a:prstGeom>
        </p:spPr>
        <p:txBody>
          <a:bodyPr vert="horz" lIns="89547" tIns="44774" rIns="89547" bIns="44774" rtlCol="0" anchor="b"/>
          <a:lstStyle>
            <a:lvl1pPr algn="r">
              <a:defRPr sz="1200"/>
            </a:lvl1pPr>
          </a:lstStyle>
          <a:p>
            <a:fld id="{C5FFB028-66AF-4E15-BD45-9254574CB52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533242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46400" cy="496412"/>
          </a:xfrm>
          <a:prstGeom prst="rect">
            <a:avLst/>
          </a:prstGeom>
        </p:spPr>
        <p:txBody>
          <a:bodyPr vert="horz" lIns="91718" tIns="45860" rIns="91718" bIns="4586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49688" y="1"/>
            <a:ext cx="2946400" cy="496412"/>
          </a:xfrm>
          <a:prstGeom prst="rect">
            <a:avLst/>
          </a:prstGeom>
        </p:spPr>
        <p:txBody>
          <a:bodyPr vert="horz" lIns="91718" tIns="45860" rIns="91718" bIns="4586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D8B4A696-9563-45D2-A8A2-514103C56BE0}" type="datetimeFigureOut">
              <a:rPr lang="ko-KR" altLang="en-US"/>
              <a:pPr>
                <a:defRPr/>
              </a:pPr>
              <a:t>2017-09-15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6125"/>
            <a:ext cx="4962525" cy="37226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718" tIns="45860" rIns="91718" bIns="45860" rtlCol="0" anchor="ctr"/>
          <a:lstStyle/>
          <a:p>
            <a:pPr lvl="0"/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452" y="4716705"/>
            <a:ext cx="5438775" cy="4467701"/>
          </a:xfrm>
          <a:prstGeom prst="rect">
            <a:avLst/>
          </a:prstGeom>
        </p:spPr>
        <p:txBody>
          <a:bodyPr vert="horz" lIns="91718" tIns="45860" rIns="91718" bIns="45860" rtlCol="0"/>
          <a:lstStyle/>
          <a:p>
            <a:pPr lvl="0"/>
            <a:r>
              <a:rPr lang="ko-KR" altLang="en-US" noProof="0" smtClean="0"/>
              <a:t>마스터 텍스트 스타일을 편집합니다</a:t>
            </a:r>
          </a:p>
          <a:p>
            <a:pPr lvl="1"/>
            <a:r>
              <a:rPr lang="ko-KR" altLang="en-US" noProof="0" smtClean="0"/>
              <a:t>둘째 수준</a:t>
            </a:r>
          </a:p>
          <a:p>
            <a:pPr lvl="2"/>
            <a:r>
              <a:rPr lang="ko-KR" altLang="en-US" noProof="0" smtClean="0"/>
              <a:t>셋째 수준</a:t>
            </a:r>
          </a:p>
          <a:p>
            <a:pPr lvl="3"/>
            <a:r>
              <a:rPr lang="ko-KR" altLang="en-US" noProof="0" smtClean="0"/>
              <a:t>넷째 수준</a:t>
            </a:r>
          </a:p>
          <a:p>
            <a:pPr lvl="4"/>
            <a:r>
              <a:rPr lang="ko-KR" altLang="en-US" noProof="0" smtClean="0"/>
              <a:t>다섯째 수준</a:t>
            </a:r>
            <a:endParaRPr lang="ko-KR" altLang="en-US" noProof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30219"/>
            <a:ext cx="2946400" cy="496412"/>
          </a:xfrm>
          <a:prstGeom prst="rect">
            <a:avLst/>
          </a:prstGeom>
        </p:spPr>
        <p:txBody>
          <a:bodyPr vert="horz" lIns="91718" tIns="45860" rIns="91718" bIns="4586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49688" y="9430219"/>
            <a:ext cx="2946400" cy="496412"/>
          </a:xfrm>
          <a:prstGeom prst="rect">
            <a:avLst/>
          </a:prstGeom>
        </p:spPr>
        <p:txBody>
          <a:bodyPr vert="horz" lIns="91718" tIns="45860" rIns="91718" bIns="4586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9D663142-87FF-482E-A0F3-910A08052EAD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361447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7347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55208FD-122F-4E33-B449-3BEC8E72D470}" type="slidenum">
              <a:rPr lang="ko-KR" altLang="en-US" smtClean="0"/>
              <a:pPr>
                <a:defRPr/>
              </a:pPr>
              <a:t>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Decoder</a:t>
            </a:r>
            <a:r>
              <a:rPr lang="ko-KR" altLang="en-US" dirty="0" smtClean="0"/>
              <a:t>들에 대한 연구는 많이 진행되지 않았음</a:t>
            </a:r>
            <a:r>
              <a:rPr lang="en-US" altLang="ko-KR" dirty="0" smtClean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D663142-87FF-482E-A0F3-910A08052EAD}" type="slidenum">
              <a:rPr lang="ko-KR" altLang="en-US" smtClean="0"/>
              <a:pPr>
                <a:defRPr/>
              </a:pPr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49764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ko-KR" altLang="en-US" baseline="0" dirty="0" smtClean="0"/>
              <a:t>다양한 종류의 </a:t>
            </a:r>
            <a:r>
              <a:rPr lang="en-US" altLang="ko-KR" baseline="0" dirty="0" smtClean="0"/>
              <a:t>Decoder</a:t>
            </a:r>
          </a:p>
          <a:p>
            <a:pPr marL="228600" indent="-228600">
              <a:buAutoNum type="arabicPeriod"/>
            </a:pPr>
            <a:r>
              <a:rPr lang="en-US" altLang="ko-KR" dirty="0" smtClean="0"/>
              <a:t>Bilinear</a:t>
            </a:r>
            <a:r>
              <a:rPr lang="en-US" altLang="ko-KR" baseline="0" dirty="0" smtClean="0"/>
              <a:t> additive </a:t>
            </a:r>
            <a:r>
              <a:rPr lang="en-US" altLang="ko-KR" baseline="0" dirty="0" err="1" smtClean="0"/>
              <a:t>upsampling</a:t>
            </a:r>
            <a:r>
              <a:rPr lang="en-US" altLang="ko-KR" baseline="0" dirty="0" smtClean="0"/>
              <a:t> layer </a:t>
            </a:r>
            <a:r>
              <a:rPr lang="ko-KR" altLang="en-US" baseline="0" dirty="0" smtClean="0"/>
              <a:t>소개</a:t>
            </a:r>
            <a:endParaRPr lang="en-US" altLang="ko-KR" baseline="0" dirty="0" smtClean="0"/>
          </a:p>
          <a:p>
            <a:pPr marL="228600" indent="-228600">
              <a:buAutoNum type="arabicPeriod"/>
            </a:pPr>
            <a:r>
              <a:rPr lang="en-US" altLang="ko-KR" dirty="0" smtClean="0"/>
              <a:t>Residual-like</a:t>
            </a:r>
            <a:r>
              <a:rPr lang="en-US" altLang="ko-KR" baseline="0" dirty="0" smtClean="0"/>
              <a:t> connection </a:t>
            </a:r>
            <a:r>
              <a:rPr lang="ko-KR" altLang="en-US" baseline="0" dirty="0" smtClean="0"/>
              <a:t>소개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D663142-87FF-482E-A0F3-910A08052EAD}" type="slidenum">
              <a:rPr lang="ko-KR" altLang="en-US" smtClean="0"/>
              <a:pPr>
                <a:defRPr/>
              </a:pPr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65637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Decoder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Convolution</a:t>
            </a:r>
            <a:r>
              <a:rPr lang="ko-KR" altLang="en-US" dirty="0" smtClean="0"/>
              <a:t>을 이해하기 위한 용어 소개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Stride</a:t>
            </a:r>
            <a:r>
              <a:rPr lang="en-US" altLang="ko-KR" baseline="0" dirty="0" smtClean="0"/>
              <a:t> </a:t>
            </a:r>
          </a:p>
          <a:p>
            <a:r>
              <a:rPr lang="ko-KR" altLang="en-US" baseline="0" dirty="0" smtClean="0"/>
              <a:t>동작 </a:t>
            </a:r>
            <a:r>
              <a:rPr lang="en-US" altLang="ko-KR" baseline="0" dirty="0" smtClean="0"/>
              <a:t>: stride </a:t>
            </a:r>
            <a:r>
              <a:rPr lang="ko-KR" altLang="en-US" baseline="0" dirty="0" smtClean="0"/>
              <a:t>단위마다 </a:t>
            </a:r>
            <a:r>
              <a:rPr lang="en-US" altLang="ko-KR" baseline="0" dirty="0" smtClean="0"/>
              <a:t>pixel</a:t>
            </a:r>
            <a:r>
              <a:rPr lang="ko-KR" altLang="en-US" baseline="0" dirty="0" smtClean="0"/>
              <a:t>을 뛰어넘어서 </a:t>
            </a:r>
            <a:r>
              <a:rPr lang="en-US" altLang="ko-KR" baseline="0" dirty="0" smtClean="0"/>
              <a:t>convolution </a:t>
            </a:r>
            <a:r>
              <a:rPr lang="ko-KR" altLang="en-US" baseline="0" dirty="0" smtClean="0"/>
              <a:t>연산을 수행하는 것</a:t>
            </a:r>
            <a:endParaRPr lang="en-US" altLang="ko-KR" baseline="0" dirty="0" smtClean="0"/>
          </a:p>
          <a:p>
            <a:r>
              <a:rPr lang="ko-KR" altLang="en-US" baseline="0" dirty="0" smtClean="0"/>
              <a:t>목적 </a:t>
            </a:r>
            <a:r>
              <a:rPr lang="en-US" altLang="ko-KR" baseline="0" dirty="0" smtClean="0"/>
              <a:t>: </a:t>
            </a:r>
            <a:r>
              <a:rPr lang="ko-KR" altLang="en-US" baseline="0" dirty="0" smtClean="0"/>
              <a:t>메모리 효율 증대 및 속도 향상</a:t>
            </a:r>
            <a:endParaRPr lang="en-US" altLang="ko-KR" baseline="0" dirty="0" smtClean="0"/>
          </a:p>
          <a:p>
            <a:endParaRPr lang="en-US" altLang="ko-KR" baseline="0" dirty="0" smtClean="0"/>
          </a:p>
          <a:p>
            <a:r>
              <a:rPr lang="en-US" altLang="ko-KR" baseline="0" dirty="0" smtClean="0"/>
              <a:t>Padding</a:t>
            </a:r>
          </a:p>
          <a:p>
            <a:r>
              <a:rPr lang="ko-KR" altLang="en-US" baseline="0" dirty="0" smtClean="0"/>
              <a:t>동작 </a:t>
            </a:r>
            <a:r>
              <a:rPr lang="en-US" altLang="ko-KR" baseline="0" dirty="0" smtClean="0"/>
              <a:t>: </a:t>
            </a:r>
            <a:r>
              <a:rPr lang="ko-KR" altLang="en-US" baseline="0" dirty="0" smtClean="0"/>
              <a:t>영상 주변을 </a:t>
            </a:r>
            <a:r>
              <a:rPr lang="en-US" altLang="ko-KR" baseline="0" dirty="0" smtClean="0"/>
              <a:t>0</a:t>
            </a:r>
            <a:r>
              <a:rPr lang="ko-KR" altLang="en-US" baseline="0" dirty="0" smtClean="0"/>
              <a:t>으로 채워 </a:t>
            </a:r>
            <a:r>
              <a:rPr lang="ko-KR" altLang="en-US" baseline="0" dirty="0" err="1" smtClean="0"/>
              <a:t>넣는것</a:t>
            </a:r>
            <a:endParaRPr lang="en-US" altLang="ko-KR" baseline="0" dirty="0" smtClean="0"/>
          </a:p>
          <a:p>
            <a:r>
              <a:rPr lang="ko-KR" altLang="en-US" baseline="0" dirty="0" smtClean="0"/>
              <a:t>목적 </a:t>
            </a:r>
            <a:r>
              <a:rPr lang="en-US" altLang="ko-KR" baseline="0" dirty="0" smtClean="0"/>
              <a:t>: </a:t>
            </a:r>
            <a:r>
              <a:rPr lang="ko-KR" altLang="en-US" baseline="0" dirty="0" smtClean="0"/>
              <a:t>영상의 사이즈를 유지하기 위함</a:t>
            </a:r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D663142-87FF-482E-A0F3-910A08052EAD}" type="slidenum">
              <a:rPr lang="ko-KR" altLang="en-US" smtClean="0"/>
              <a:pPr>
                <a:defRPr/>
              </a:pPr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47898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Stride</a:t>
            </a:r>
            <a:r>
              <a:rPr lang="ko-KR" altLang="en-US" baseline="0" dirty="0" smtClean="0"/>
              <a:t>와 </a:t>
            </a:r>
            <a:r>
              <a:rPr lang="en-US" altLang="ko-KR" baseline="0" dirty="0" smtClean="0"/>
              <a:t>kernel </a:t>
            </a:r>
            <a:r>
              <a:rPr lang="ko-KR" altLang="en-US" baseline="0" dirty="0" smtClean="0"/>
              <a:t>크기에 따라 </a:t>
            </a:r>
            <a:r>
              <a:rPr lang="en-US" altLang="ko-KR" baseline="0" dirty="0" smtClean="0"/>
              <a:t>output layer</a:t>
            </a:r>
            <a:r>
              <a:rPr lang="ko-KR" altLang="en-US" baseline="0" dirty="0" smtClean="0"/>
              <a:t>의 크기가 결정되는 예시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D663142-87FF-482E-A0F3-910A08052EAD}" type="slidenum">
              <a:rPr lang="ko-KR" altLang="en-US" smtClean="0"/>
              <a:pPr>
                <a:defRPr/>
              </a:pPr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06544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CNN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Deconvolution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문제 </a:t>
            </a:r>
            <a:r>
              <a:rPr lang="en-US" altLang="ko-KR" baseline="0" dirty="0" smtClean="0"/>
              <a:t>– super-resolution </a:t>
            </a:r>
            <a:r>
              <a:rPr lang="ko-KR" altLang="en-US" baseline="0" dirty="0" smtClean="0"/>
              <a:t>결과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D663142-87FF-482E-A0F3-910A08052EAD}" type="slidenum">
              <a:rPr lang="ko-KR" altLang="en-US" smtClean="0"/>
              <a:pPr>
                <a:defRPr/>
              </a:pPr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46567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 smtClean="0"/>
          </a:p>
          <a:p>
            <a:r>
              <a:rPr lang="en-US" altLang="ko-KR" dirty="0" smtClean="0"/>
              <a:t>Uneven overlap</a:t>
            </a:r>
            <a:r>
              <a:rPr lang="ko-KR" altLang="en-US" dirty="0" smtClean="0"/>
              <a:t>으로 인한 데이터의 분포의 </a:t>
            </a:r>
            <a:r>
              <a:rPr lang="ko-KR" altLang="en-US" dirty="0" smtClean="0"/>
              <a:t>불균형</a:t>
            </a:r>
            <a:endParaRPr lang="en-US" altLang="ko-KR" dirty="0" smtClean="0"/>
          </a:p>
          <a:p>
            <a:r>
              <a:rPr lang="en-US" altLang="ko-KR" dirty="0" smtClean="0"/>
              <a:t>1D</a:t>
            </a:r>
            <a:r>
              <a:rPr lang="ko-KR" altLang="en-US" dirty="0" smtClean="0"/>
              <a:t>에서는 </a:t>
            </a:r>
            <a:r>
              <a:rPr lang="en-US" altLang="ko-KR" dirty="0" smtClean="0"/>
              <a:t>2</a:t>
            </a:r>
            <a:r>
              <a:rPr lang="ko-KR" altLang="en-US" dirty="0" smtClean="0"/>
              <a:t>배</a:t>
            </a:r>
            <a:endParaRPr lang="en-US" altLang="ko-KR" dirty="0" smtClean="0"/>
          </a:p>
          <a:p>
            <a:r>
              <a:rPr lang="en-US" altLang="ko-KR" dirty="0" smtClean="0"/>
              <a:t>2D</a:t>
            </a:r>
            <a:r>
              <a:rPr lang="ko-KR" altLang="en-US" dirty="0" smtClean="0"/>
              <a:t>에서는 </a:t>
            </a:r>
            <a:r>
              <a:rPr lang="en-US" altLang="ko-KR" dirty="0" smtClean="0"/>
              <a:t>4</a:t>
            </a:r>
            <a:r>
              <a:rPr lang="ko-KR" altLang="en-US" dirty="0" smtClean="0"/>
              <a:t>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D663142-87FF-482E-A0F3-910A08052EAD}" type="slidenum">
              <a:rPr lang="ko-KR" altLang="en-US" smtClean="0"/>
              <a:pPr>
                <a:defRPr/>
              </a:pPr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35359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Neural Network</a:t>
            </a:r>
            <a:r>
              <a:rPr lang="ko-KR" altLang="en-US" dirty="0" smtClean="0"/>
              <a:t>의 경우 여러 개의 레이어가 연결되어 있으므로 이러한 문제가 다른 레이어로 퍼져나가게 됨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Tricky</a:t>
            </a:r>
            <a:r>
              <a:rPr lang="en-US" altLang="ko-KR" baseline="0" dirty="0" smtClean="0"/>
              <a:t> solution</a:t>
            </a:r>
            <a:r>
              <a:rPr lang="ko-KR" altLang="en-US" baseline="0" dirty="0" smtClean="0"/>
              <a:t>으로 </a:t>
            </a:r>
            <a:r>
              <a:rPr lang="en-US" altLang="ko-KR" baseline="0" dirty="0" smtClean="0"/>
              <a:t>stride</a:t>
            </a:r>
            <a:r>
              <a:rPr lang="ko-KR" altLang="en-US" baseline="0" dirty="0" smtClean="0"/>
              <a:t>를 동등하게 겹치도록 </a:t>
            </a:r>
            <a:endParaRPr lang="en-US" altLang="ko-KR" dirty="0" smtClean="0"/>
          </a:p>
          <a:p>
            <a:r>
              <a:rPr lang="en-US" altLang="ko-KR" dirty="0" smtClean="0"/>
              <a:t>Kernel</a:t>
            </a:r>
            <a:r>
              <a:rPr lang="ko-KR" altLang="en-US" dirty="0" smtClean="0"/>
              <a:t>의 형태에 자유도가 너무 높음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>
                <a:sym typeface="Wingdings" panose="05000000000000000000" pitchFamily="2" charset="2"/>
              </a:rPr>
              <a:t> overfitting </a:t>
            </a:r>
            <a:r>
              <a:rPr lang="ko-KR" altLang="en-US" baseline="0" dirty="0" smtClean="0">
                <a:sym typeface="Wingdings" panose="05000000000000000000" pitchFamily="2" charset="2"/>
              </a:rPr>
              <a:t>문제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D663142-87FF-482E-A0F3-910A08052EAD}" type="slidenum">
              <a:rPr lang="ko-KR" altLang="en-US" smtClean="0"/>
              <a:pPr>
                <a:defRPr/>
              </a:pPr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90754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Kernel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값의 </a:t>
            </a:r>
            <a:r>
              <a:rPr lang="en-US" altLang="ko-KR" baseline="0" dirty="0" smtClean="0"/>
              <a:t>Bias </a:t>
            </a:r>
            <a:r>
              <a:rPr lang="ko-KR" altLang="en-US" baseline="0" dirty="0" smtClean="0"/>
              <a:t>문제도 여전히 있음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D663142-87FF-482E-A0F3-910A08052EAD}" type="slidenum">
              <a:rPr lang="ko-KR" altLang="en-US" smtClean="0"/>
              <a:pPr>
                <a:defRPr/>
              </a:pPr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05498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Convolution</a:t>
            </a:r>
            <a:r>
              <a:rPr lang="en-US" altLang="ko-KR" baseline="0" dirty="0" smtClean="0"/>
              <a:t> operator</a:t>
            </a:r>
            <a:r>
              <a:rPr lang="ko-KR" altLang="en-US" baseline="0" dirty="0" smtClean="0"/>
              <a:t>를 </a:t>
            </a:r>
            <a:r>
              <a:rPr lang="en-US" altLang="ko-KR" baseline="0" dirty="0" smtClean="0"/>
              <a:t>Matrix</a:t>
            </a:r>
            <a:r>
              <a:rPr lang="ko-KR" altLang="en-US" baseline="0" dirty="0" smtClean="0"/>
              <a:t>로 표현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D663142-87FF-482E-A0F3-910A08052EAD}" type="slidenum">
              <a:rPr lang="ko-KR" altLang="en-US" smtClean="0"/>
              <a:pPr>
                <a:defRPr/>
              </a:pPr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419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Transposed Convolution</a:t>
            </a:r>
            <a:r>
              <a:rPr lang="ko-KR" altLang="en-US" dirty="0" smtClean="0"/>
              <a:t>은 </a:t>
            </a:r>
            <a:r>
              <a:rPr lang="en-US" altLang="ko-KR" dirty="0" smtClean="0"/>
              <a:t>kernel</a:t>
            </a:r>
            <a:r>
              <a:rPr lang="ko-KR" altLang="en-US" dirty="0" smtClean="0"/>
              <a:t>을 원점 기준으로 </a:t>
            </a:r>
            <a:r>
              <a:rPr lang="en-US" altLang="ko-KR" dirty="0" smtClean="0"/>
              <a:t>flip</a:t>
            </a:r>
            <a:r>
              <a:rPr lang="ko-KR" altLang="en-US" dirty="0" smtClean="0"/>
              <a:t>하여 사용하는 연산</a:t>
            </a:r>
            <a:endParaRPr lang="en-US" altLang="ko-KR" dirty="0" smtClean="0"/>
          </a:p>
          <a:p>
            <a:r>
              <a:rPr lang="en-US" altLang="ko-KR" dirty="0" smtClean="0"/>
              <a:t>C</a:t>
            </a:r>
            <a:r>
              <a:rPr lang="ko-KR" altLang="en-US" dirty="0" smtClean="0"/>
              <a:t>가 </a:t>
            </a:r>
            <a:r>
              <a:rPr lang="en-US" altLang="ko-KR" dirty="0" smtClean="0"/>
              <a:t>Orthogonal</a:t>
            </a:r>
            <a:r>
              <a:rPr lang="en-US" altLang="ko-KR" baseline="0" dirty="0" smtClean="0"/>
              <a:t> matrix</a:t>
            </a:r>
            <a:r>
              <a:rPr lang="ko-KR" altLang="en-US" baseline="0" dirty="0" smtClean="0"/>
              <a:t>라 가정하면 </a:t>
            </a:r>
            <a:r>
              <a:rPr lang="en-US" altLang="ko-KR" baseline="0" dirty="0" smtClean="0"/>
              <a:t>Inverse matrix</a:t>
            </a:r>
            <a:r>
              <a:rPr lang="ko-KR" altLang="en-US" baseline="0" dirty="0" smtClean="0"/>
              <a:t>는 이의 </a:t>
            </a:r>
            <a:r>
              <a:rPr lang="en-US" altLang="ko-KR" baseline="0" dirty="0" smtClean="0"/>
              <a:t>transpose</a:t>
            </a:r>
            <a:r>
              <a:rPr lang="ko-KR" altLang="en-US" baseline="0" dirty="0" smtClean="0"/>
              <a:t>가 됨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D663142-87FF-482E-A0F3-910A08052EAD}" type="slidenum">
              <a:rPr lang="ko-KR" altLang="en-US" smtClean="0"/>
              <a:pPr>
                <a:defRPr/>
              </a:pPr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56644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baseline="0" dirty="0" smtClean="0"/>
              <a:t>개념 설명</a:t>
            </a:r>
            <a:endParaRPr lang="en-US" altLang="ko-KR" baseline="0" dirty="0" smtClean="0"/>
          </a:p>
          <a:p>
            <a:pPr marL="228600" indent="-228600">
              <a:buAutoNum type="arabicPeriod"/>
            </a:pPr>
            <a:r>
              <a:rPr lang="en-US" altLang="ko-KR" baseline="0" dirty="0" smtClean="0"/>
              <a:t>Dense prediction</a:t>
            </a:r>
          </a:p>
          <a:p>
            <a:pPr marL="228600" indent="-228600">
              <a:buAutoNum type="arabicPeriod"/>
            </a:pPr>
            <a:r>
              <a:rPr lang="en-US" altLang="ko-KR" baseline="0" dirty="0" smtClean="0"/>
              <a:t>Decoder matters</a:t>
            </a:r>
          </a:p>
          <a:p>
            <a:pPr marL="228600" indent="-228600">
              <a:buAutoNum type="arabicPeriod"/>
            </a:pPr>
            <a:r>
              <a:rPr lang="en-US" altLang="ko-KR" dirty="0" smtClean="0"/>
              <a:t>Paper – The Devil is in the Decoder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D663142-87FF-482E-A0F3-910A08052EAD}" type="slidenum">
              <a:rPr lang="ko-KR" altLang="en-US" smtClean="0"/>
              <a:pPr>
                <a:defRPr/>
              </a:pPr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832646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Transpose convolution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연산의 가속화를 위해 </a:t>
            </a:r>
            <a:r>
              <a:rPr lang="en-US" altLang="ko-KR" baseline="0" dirty="0" smtClean="0"/>
              <a:t>low rank</a:t>
            </a:r>
            <a:r>
              <a:rPr lang="ko-KR" altLang="en-US" baseline="0" dirty="0" smtClean="0"/>
              <a:t>로 </a:t>
            </a:r>
            <a:r>
              <a:rPr lang="en-US" altLang="ko-KR" baseline="0" dirty="0" smtClean="0"/>
              <a:t>kernel</a:t>
            </a:r>
            <a:r>
              <a:rPr lang="ko-KR" altLang="en-US" baseline="0" dirty="0" smtClean="0"/>
              <a:t>을 제약하는 방법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D663142-87FF-482E-A0F3-910A08052EAD}" type="slidenum">
              <a:rPr lang="ko-KR" altLang="en-US" smtClean="0"/>
              <a:pPr>
                <a:defRPr/>
              </a:pPr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125006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각 축으로 분할하여 연산하는 것이 훨씬 빠름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D663142-87FF-482E-A0F3-910A08052EAD}" type="slidenum">
              <a:rPr lang="ko-KR" altLang="en-US" smtClean="0"/>
              <a:pPr>
                <a:defRPr/>
              </a:pPr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566876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Layer </a:t>
            </a:r>
            <a:r>
              <a:rPr lang="ko-KR" altLang="en-US" dirty="0" smtClean="0"/>
              <a:t>를 </a:t>
            </a:r>
            <a:r>
              <a:rPr lang="en-US" altLang="ko-KR" dirty="0" smtClean="0"/>
              <a:t>Balancing</a:t>
            </a:r>
            <a:r>
              <a:rPr lang="ko-KR" altLang="en-US" baseline="0" dirty="0" smtClean="0"/>
              <a:t>을 고려하여 설계하지 않아도 됨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D663142-87FF-482E-A0F3-910A08052EAD}" type="slidenum">
              <a:rPr lang="ko-KR" altLang="en-US" smtClean="0"/>
              <a:pPr>
                <a:defRPr/>
              </a:pPr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745504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Unbalance</a:t>
            </a:r>
            <a:r>
              <a:rPr lang="ko-KR" altLang="en-US" dirty="0" smtClean="0"/>
              <a:t>를 완화 </a:t>
            </a:r>
            <a:r>
              <a:rPr lang="ko-KR" altLang="en-US" dirty="0" err="1" smtClean="0"/>
              <a:t>시켜줌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D663142-87FF-482E-A0F3-910A08052EAD}" type="slidenum">
              <a:rPr lang="ko-KR" altLang="en-US" smtClean="0"/>
              <a:pPr>
                <a:defRPr/>
              </a:pPr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168171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Qualitative results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D663142-87FF-482E-A0F3-910A08052EAD}" type="slidenum">
              <a:rPr lang="ko-KR" altLang="en-US" smtClean="0"/>
              <a:pPr>
                <a:defRPr/>
              </a:pPr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35511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연산 과정 및 복잡도</a:t>
            </a:r>
            <a:endParaRPr lang="en-US" altLang="ko-KR" dirty="0" smtClean="0"/>
          </a:p>
          <a:p>
            <a:r>
              <a:rPr lang="en-US" altLang="ko-KR" dirty="0" smtClean="0"/>
              <a:t>Transpose</a:t>
            </a:r>
            <a:r>
              <a:rPr lang="en-US" altLang="ko-KR" baseline="0" dirty="0" smtClean="0"/>
              <a:t> Convolution</a:t>
            </a:r>
            <a:r>
              <a:rPr lang="ko-KR" altLang="en-US" baseline="0" dirty="0" smtClean="0"/>
              <a:t>과 동일</a:t>
            </a:r>
            <a:endParaRPr lang="en-US" altLang="ko-KR" baseline="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D663142-87FF-482E-A0F3-910A08052EAD}" type="slidenum">
              <a:rPr lang="ko-KR" altLang="en-US" smtClean="0"/>
              <a:pPr>
                <a:defRPr/>
              </a:pPr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08151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추정해야 하는 결과가 </a:t>
            </a:r>
            <a:r>
              <a:rPr lang="en-US" altLang="ko-KR" dirty="0" smtClean="0"/>
              <a:t>image </a:t>
            </a:r>
            <a:r>
              <a:rPr lang="ko-KR" altLang="en-US" dirty="0" smtClean="0"/>
              <a:t>단위가 되는 문제</a:t>
            </a:r>
            <a:endParaRPr lang="en-US" altLang="ko-KR" dirty="0" smtClean="0"/>
          </a:p>
          <a:p>
            <a:r>
              <a:rPr lang="en-US" altLang="ko-KR" dirty="0" smtClean="0"/>
              <a:t>Labeling,</a:t>
            </a:r>
            <a:r>
              <a:rPr lang="en-US" altLang="ko-KR" baseline="0" dirty="0" smtClean="0"/>
              <a:t> Disparity estimation, Super-resolution, Segmentation, Colorization, Image Restoration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D663142-87FF-482E-A0F3-910A08052EAD}" type="slidenum">
              <a:rPr lang="ko-KR" altLang="en-US" smtClean="0"/>
              <a:pPr>
                <a:defRPr/>
              </a:pPr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05251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baseline="0" dirty="0" smtClean="0"/>
              <a:t>개념 설명</a:t>
            </a:r>
            <a:endParaRPr lang="en-US" altLang="ko-KR" baseline="0" dirty="0" smtClean="0"/>
          </a:p>
          <a:p>
            <a:pPr marL="228600" indent="-228600">
              <a:buAutoNum type="arabicPeriod"/>
            </a:pPr>
            <a:r>
              <a:rPr lang="en-US" altLang="ko-KR" baseline="0" dirty="0" smtClean="0"/>
              <a:t>Dense prediction</a:t>
            </a:r>
          </a:p>
          <a:p>
            <a:pPr marL="228600" indent="-228600">
              <a:buAutoNum type="arabicPeriod"/>
            </a:pPr>
            <a:r>
              <a:rPr lang="en-US" altLang="ko-KR" baseline="0" dirty="0" smtClean="0"/>
              <a:t>Decoder matters</a:t>
            </a:r>
          </a:p>
          <a:p>
            <a:pPr marL="228600" indent="-228600">
              <a:buAutoNum type="arabicPeriod"/>
            </a:pPr>
            <a:r>
              <a:rPr lang="en-US" altLang="ko-KR" dirty="0" smtClean="0"/>
              <a:t>Paper – The Devil is in the Decoder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D663142-87FF-482E-A0F3-910A08052EAD}" type="slidenum">
              <a:rPr lang="ko-KR" altLang="en-US" smtClean="0"/>
              <a:pPr>
                <a:defRPr/>
              </a:pPr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18535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Encoder,</a:t>
            </a:r>
            <a:r>
              <a:rPr lang="en-US" altLang="ko-KR" baseline="0" dirty="0" smtClean="0"/>
              <a:t> Decoder </a:t>
            </a:r>
            <a:r>
              <a:rPr lang="ko-KR" altLang="en-US" baseline="0" dirty="0" smtClean="0"/>
              <a:t>역할 설명</a:t>
            </a:r>
            <a:endParaRPr lang="en-US" altLang="ko-KR" baseline="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D663142-87FF-482E-A0F3-910A08052EAD}" type="slidenum">
              <a:rPr lang="ko-KR" altLang="en-US" smtClean="0"/>
              <a:pPr>
                <a:defRPr/>
              </a:pPr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34946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PCA</a:t>
            </a:r>
            <a:r>
              <a:rPr lang="en-US" altLang="ko-KR" baseline="0" dirty="0" smtClean="0"/>
              <a:t> feature </a:t>
            </a:r>
            <a:r>
              <a:rPr lang="ko-KR" altLang="en-US" baseline="0" dirty="0" smtClean="0"/>
              <a:t>기반으로 </a:t>
            </a:r>
            <a:r>
              <a:rPr lang="en-US" altLang="ko-KR" baseline="0" dirty="0" smtClean="0"/>
              <a:t>encoder</a:t>
            </a:r>
            <a:r>
              <a:rPr lang="ko-KR" altLang="en-US" baseline="0" dirty="0" smtClean="0"/>
              <a:t>와 </a:t>
            </a:r>
            <a:r>
              <a:rPr lang="en-US" altLang="ko-KR" baseline="0" dirty="0" smtClean="0"/>
              <a:t>decoder</a:t>
            </a:r>
            <a:r>
              <a:rPr lang="ko-KR" altLang="en-US" baseline="0" dirty="0" smtClean="0"/>
              <a:t>의 동작 설명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D663142-87FF-482E-A0F3-910A08052EAD}" type="slidenum">
              <a:rPr lang="ko-KR" altLang="en-US" smtClean="0"/>
              <a:pPr>
                <a:defRPr/>
              </a:pPr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84993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baseline="0" dirty="0" smtClean="0"/>
              <a:t>개념 설명</a:t>
            </a:r>
            <a:endParaRPr lang="en-US" altLang="ko-KR" baseline="0" dirty="0" smtClean="0"/>
          </a:p>
          <a:p>
            <a:pPr marL="228600" indent="-228600">
              <a:buAutoNum type="arabicPeriod"/>
            </a:pPr>
            <a:r>
              <a:rPr lang="en-US" altLang="ko-KR" baseline="0" dirty="0" smtClean="0"/>
              <a:t>Dense prediction</a:t>
            </a:r>
          </a:p>
          <a:p>
            <a:pPr marL="228600" indent="-228600">
              <a:buAutoNum type="arabicPeriod"/>
            </a:pPr>
            <a:r>
              <a:rPr lang="en-US" altLang="ko-KR" baseline="0" dirty="0" smtClean="0"/>
              <a:t>Decoder matters</a:t>
            </a:r>
          </a:p>
          <a:p>
            <a:pPr marL="228600" indent="-228600">
              <a:buAutoNum type="arabicPeriod"/>
            </a:pPr>
            <a:r>
              <a:rPr lang="en-US" altLang="ko-KR" dirty="0" smtClean="0"/>
              <a:t>Paper – The Devil is in the Decoder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D663142-87FF-482E-A0F3-910A08052EAD}" type="slidenum">
              <a:rPr lang="ko-KR" altLang="en-US" smtClean="0"/>
              <a:pPr>
                <a:defRPr/>
              </a:pPr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92775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겉보기에 좋은 작품이라도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하나하</a:t>
            </a:r>
            <a:r>
              <a:rPr lang="ko-KR" altLang="en-US" baseline="0" dirty="0" smtClean="0"/>
              <a:t> 보면 악마가 숨어있다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즉 </a:t>
            </a:r>
            <a:r>
              <a:rPr lang="ko-KR" altLang="en-US" baseline="0" dirty="0" err="1" smtClean="0"/>
              <a:t>헛점이</a:t>
            </a:r>
            <a:r>
              <a:rPr lang="ko-KR" altLang="en-US" baseline="0" dirty="0" smtClean="0"/>
              <a:t> 있기 마련이다</a:t>
            </a:r>
            <a:r>
              <a:rPr lang="en-US" altLang="ko-KR" baseline="0" dirty="0" smtClean="0"/>
              <a:t>. </a:t>
            </a:r>
          </a:p>
          <a:p>
            <a:r>
              <a:rPr lang="ko-KR" altLang="en-US" dirty="0" smtClean="0"/>
              <a:t>작은 </a:t>
            </a:r>
            <a:r>
              <a:rPr lang="ko-KR" altLang="en-US" dirty="0" err="1" smtClean="0"/>
              <a:t>헛점</a:t>
            </a:r>
            <a:r>
              <a:rPr lang="ko-KR" altLang="en-US" dirty="0" smtClean="0"/>
              <a:t> 때문에 </a:t>
            </a:r>
            <a:r>
              <a:rPr lang="ko-KR" altLang="en-US" smtClean="0"/>
              <a:t>일을 그르칠 수 </a:t>
            </a:r>
            <a:r>
              <a:rPr lang="ko-KR" altLang="en-US" dirty="0" smtClean="0"/>
              <a:t>있으므로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D663142-87FF-482E-A0F3-910A08052EAD}" type="slidenum">
              <a:rPr lang="ko-KR" altLang="en-US" smtClean="0"/>
              <a:pPr>
                <a:defRPr/>
              </a:pPr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1741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Details = Decoder</a:t>
            </a:r>
          </a:p>
          <a:p>
            <a:r>
              <a:rPr lang="en-US" altLang="ko-KR" dirty="0" smtClean="0"/>
              <a:t>Dense</a:t>
            </a:r>
            <a:r>
              <a:rPr lang="en-US" altLang="ko-KR" baseline="0" dirty="0" smtClean="0"/>
              <a:t> Prediction Problems</a:t>
            </a:r>
            <a:r>
              <a:rPr lang="ko-KR" altLang="en-US" baseline="0" dirty="0" smtClean="0"/>
              <a:t>문제에 따라서 어떤 </a:t>
            </a:r>
            <a:r>
              <a:rPr lang="en-US" altLang="ko-KR" baseline="0" dirty="0" smtClean="0"/>
              <a:t>Decoder</a:t>
            </a:r>
            <a:r>
              <a:rPr lang="ko-KR" altLang="en-US" baseline="0" dirty="0" smtClean="0"/>
              <a:t>를 쓰느냐에 따라 결과가 달라질 수 있음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D663142-87FF-482E-A0F3-910A08052EAD}" type="slidenum">
              <a:rPr lang="ko-KR" altLang="en-US" smtClean="0"/>
              <a:pPr>
                <a:defRPr/>
              </a:pPr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30519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2"/>
          <p:cNvGrpSpPr>
            <a:grpSpLocks/>
          </p:cNvGrpSpPr>
          <p:nvPr userDrawn="1"/>
        </p:nvGrpSpPr>
        <p:grpSpPr bwMode="auto">
          <a:xfrm>
            <a:off x="-12700" y="0"/>
            <a:ext cx="7011988" cy="4221163"/>
            <a:chOff x="144016" y="476672"/>
            <a:chExt cx="8604448" cy="117574"/>
          </a:xfrm>
        </p:grpSpPr>
        <p:sp>
          <p:nvSpPr>
            <p:cNvPr id="5" name="직사각형 4"/>
            <p:cNvSpPr/>
            <p:nvPr/>
          </p:nvSpPr>
          <p:spPr>
            <a:xfrm>
              <a:off x="144016" y="476672"/>
              <a:ext cx="8604448" cy="117574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/>
            </a:p>
          </p:txBody>
        </p:sp>
        <p:sp>
          <p:nvSpPr>
            <p:cNvPr id="6" name="직사각형 5"/>
            <p:cNvSpPr/>
            <p:nvPr userDrawn="1"/>
          </p:nvSpPr>
          <p:spPr>
            <a:xfrm>
              <a:off x="144016" y="476672"/>
              <a:ext cx="6588237" cy="117574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/>
            </a:p>
          </p:txBody>
        </p:sp>
        <p:sp>
          <p:nvSpPr>
            <p:cNvPr id="7" name="직사각형 6"/>
            <p:cNvSpPr/>
            <p:nvPr userDrawn="1"/>
          </p:nvSpPr>
          <p:spPr>
            <a:xfrm>
              <a:off x="144016" y="476672"/>
              <a:ext cx="4427872" cy="117574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/>
            </a:p>
          </p:txBody>
        </p:sp>
        <p:sp>
          <p:nvSpPr>
            <p:cNvPr id="8" name="직사각형 7"/>
            <p:cNvSpPr/>
            <p:nvPr userDrawn="1"/>
          </p:nvSpPr>
          <p:spPr>
            <a:xfrm>
              <a:off x="144016" y="476672"/>
              <a:ext cx="2483739" cy="117574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/>
            </a:p>
          </p:txBody>
        </p:sp>
      </p:grp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15978" y="3831183"/>
            <a:ext cx="6942221" cy="1470025"/>
          </a:xfrm>
        </p:spPr>
        <p:txBody>
          <a:bodyPr>
            <a:normAutofit/>
          </a:bodyPr>
          <a:lstStyle>
            <a:lvl1pPr algn="r">
              <a:defRPr sz="3600" b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4259178" y="5374686"/>
            <a:ext cx="4201253" cy="1006642"/>
          </a:xfrm>
        </p:spPr>
        <p:txBody>
          <a:bodyPr>
            <a:normAutofit/>
          </a:bodyPr>
          <a:lstStyle>
            <a:lvl1pPr marL="0" indent="0" algn="r">
              <a:buNone/>
              <a:defRPr sz="240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 smtClean="0"/>
              <a:t>마스터 부제목 스타일 편집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0932942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650BFB-7B48-4B9E-A903-8AE3DC9D770A}" type="datetimeFigureOut">
              <a:rPr lang="ko-KR" altLang="en-US" smtClean="0"/>
              <a:pPr>
                <a:defRPr/>
              </a:pPr>
              <a:t>2017-09-15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E5330D8-585E-4555-AA45-7E5C51E3F4F8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5850367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34813F-62A3-4C92-87A1-8AF259297003}" type="datetimeFigureOut">
              <a:rPr lang="ko-KR" altLang="en-US" smtClean="0"/>
              <a:pPr>
                <a:defRPr/>
              </a:pPr>
              <a:t>2017-09-15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C35782A-6A86-4E62-B181-616F61067583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3641598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2"/>
          <p:cNvGrpSpPr>
            <a:grpSpLocks/>
          </p:cNvGrpSpPr>
          <p:nvPr userDrawn="1"/>
        </p:nvGrpSpPr>
        <p:grpSpPr bwMode="auto">
          <a:xfrm>
            <a:off x="-12700" y="790575"/>
            <a:ext cx="9169400" cy="117475"/>
            <a:chOff x="144016" y="476672"/>
            <a:chExt cx="8604448" cy="117574"/>
          </a:xfrm>
        </p:grpSpPr>
        <p:sp>
          <p:nvSpPr>
            <p:cNvPr id="5" name="직사각형 4"/>
            <p:cNvSpPr/>
            <p:nvPr/>
          </p:nvSpPr>
          <p:spPr>
            <a:xfrm>
              <a:off x="144016" y="476672"/>
              <a:ext cx="8604448" cy="117574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dirty="0"/>
            </a:p>
          </p:txBody>
        </p:sp>
        <p:sp>
          <p:nvSpPr>
            <p:cNvPr id="6" name="직사각형 5"/>
            <p:cNvSpPr/>
            <p:nvPr userDrawn="1"/>
          </p:nvSpPr>
          <p:spPr>
            <a:xfrm>
              <a:off x="144016" y="476672"/>
              <a:ext cx="6588898" cy="117574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dirty="0"/>
            </a:p>
          </p:txBody>
        </p:sp>
        <p:sp>
          <p:nvSpPr>
            <p:cNvPr id="7" name="직사각형 6"/>
            <p:cNvSpPr/>
            <p:nvPr userDrawn="1"/>
          </p:nvSpPr>
          <p:spPr>
            <a:xfrm>
              <a:off x="144016" y="476672"/>
              <a:ext cx="4427358" cy="117574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dirty="0"/>
            </a:p>
          </p:txBody>
        </p:sp>
        <p:sp>
          <p:nvSpPr>
            <p:cNvPr id="8" name="직사각형 7"/>
            <p:cNvSpPr/>
            <p:nvPr userDrawn="1"/>
          </p:nvSpPr>
          <p:spPr>
            <a:xfrm>
              <a:off x="144016" y="476672"/>
              <a:ext cx="2483313" cy="117574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dirty="0"/>
            </a:p>
          </p:txBody>
        </p:sp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67562" y="157208"/>
            <a:ext cx="8624918" cy="535488"/>
          </a:xfrm>
        </p:spPr>
        <p:txBody>
          <a:bodyPr>
            <a:normAutofit/>
          </a:bodyPr>
          <a:lstStyle>
            <a:lvl1pPr algn="l"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HY헤드라인M" pitchFamily="18" charset="-127"/>
                <a:cs typeface="Times New Roman" pitchFamily="18" charset="0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3528" y="908720"/>
            <a:ext cx="8568952" cy="5328592"/>
          </a:xfrm>
          <a:noFill/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1200"/>
              </a:spcBef>
              <a:buFont typeface="맑은 고딕" pitchFamily="50" charset="-127"/>
              <a:buChar char="■"/>
              <a:defRPr kumimoji="1" lang="ko-KR" altLang="en-US" sz="2000" b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</a:defRPr>
            </a:lvl1pPr>
            <a:lvl2pPr marL="646112" indent="-285750">
              <a:spcBef>
                <a:spcPts val="1200"/>
              </a:spcBef>
              <a:buFont typeface="Wingdings" pitchFamily="2" charset="2"/>
              <a:buChar char="Ø"/>
              <a:defRPr kumimoji="1" lang="ko-KR" altLang="en-US" sz="1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</a:defRPr>
            </a:lvl2pPr>
            <a:lvl3pPr marL="911225" indent="-285750">
              <a:spcBef>
                <a:spcPts val="1200"/>
              </a:spcBef>
              <a:buFont typeface="Wingdings" pitchFamily="2" charset="2"/>
              <a:buChar char="l"/>
              <a:defRPr kumimoji="1" lang="ko-KR" altLang="en-US" sz="17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</a:defRPr>
            </a:lvl3pPr>
            <a:lvl4pPr marL="1162050" indent="-266700">
              <a:spcBef>
                <a:spcPts val="1200"/>
              </a:spcBef>
              <a:defRPr kumimoji="1" lang="ko-KR" altLang="en-US" sz="1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</a:defRPr>
            </a:lvl4pPr>
            <a:lvl5pPr marL="1417638" indent="-342900">
              <a:spcBef>
                <a:spcPts val="1200"/>
              </a:spcBef>
              <a:buFont typeface="Wingdings" pitchFamily="2" charset="2"/>
              <a:buChar char="ü"/>
              <a:defRPr kumimoji="1" lang="ko-KR" alt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547712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2190636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BF74D8-90D0-47D5-804C-22E66FDE1EC2}" type="datetimeFigureOut">
              <a:rPr lang="ko-KR" altLang="en-US" smtClean="0"/>
              <a:pPr>
                <a:defRPr/>
              </a:pPr>
              <a:t>2017-09-15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79CF717-42DC-450C-85E5-66171B89DFA7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962560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B8AB68C-871C-47C0-8911-03422EC69F04}" type="datetimeFigureOut">
              <a:rPr lang="ko-KR" altLang="en-US" smtClean="0"/>
              <a:pPr>
                <a:defRPr/>
              </a:pPr>
              <a:t>2017-09-15</a:t>
            </a:fld>
            <a:endParaRPr lang="ko-KR" altLang="en-US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5279C06-0D17-4FDC-B032-02DF74CB5D27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2511259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96B16E9-FFF0-4AA9-8174-6D6B45DD956C}" type="datetimeFigureOut">
              <a:rPr lang="ko-KR" altLang="en-US" smtClean="0"/>
              <a:pPr>
                <a:defRPr/>
              </a:pPr>
              <a:t>2017-09-15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C213776-8064-4DF0-AC18-6905681D94DC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9893655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064AB80-F89F-42D0-8693-D1C894FDA041}" type="datetimeFigureOut">
              <a:rPr lang="ko-KR" altLang="en-US" smtClean="0"/>
              <a:pPr>
                <a:defRPr/>
              </a:pPr>
              <a:t>2017-09-15</a:t>
            </a:fld>
            <a:endParaRPr lang="ko-KR" altLang="en-US"/>
          </a:p>
        </p:txBody>
      </p:sp>
      <p:sp>
        <p:nvSpPr>
          <p:cNvPr id="3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B3A9FC8-8A8C-4728-9537-5BD040074C43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6161061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5A48C3C-7CE8-42D6-B2AB-CE068B773F26}" type="datetimeFigureOut">
              <a:rPr lang="ko-KR" altLang="en-US" smtClean="0"/>
              <a:pPr>
                <a:defRPr/>
              </a:pPr>
              <a:t>2017-09-15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3289EB-BABE-40FF-B363-F3EBAB22783E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0964949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1289FF-1E12-4AFD-84E3-A46C5E44993E}" type="datetimeFigureOut">
              <a:rPr lang="ko-KR" altLang="en-US" smtClean="0"/>
              <a:pPr>
                <a:defRPr/>
              </a:pPr>
              <a:t>2017-09-15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6C0E7E6-B094-40C1-8BFE-328D3531149B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0051405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36F1D729-1D21-4A20-85C5-95A09EDC59D7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  <p:pic>
        <p:nvPicPr>
          <p:cNvPr id="1031" name="Picture 7" descr="K:\Users_Kyungjae\Pictures\mvp(kor)_ver2-1.png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6381328"/>
            <a:ext cx="1316038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925" r:id="rId1"/>
    <p:sldLayoutId id="2147483926" r:id="rId2"/>
    <p:sldLayoutId id="2147483927" r:id="rId3"/>
    <p:sldLayoutId id="2147483928" r:id="rId4"/>
    <p:sldLayoutId id="2147483929" r:id="rId5"/>
    <p:sldLayoutId id="2147483930" r:id="rId6"/>
    <p:sldLayoutId id="2147483931" r:id="rId7"/>
    <p:sldLayoutId id="2147483932" r:id="rId8"/>
    <p:sldLayoutId id="2147483933" r:id="rId9"/>
    <p:sldLayoutId id="2147483934" r:id="rId10"/>
    <p:sldLayoutId id="2147483935" r:id="rId11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imes New Roman" pitchFamily="18" charset="0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imes New Roman" pitchFamily="18" charset="0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imes New Roman" pitchFamily="18" charset="0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imes New Roman" pitchFamily="18" charset="0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kumimoji="1" lang="ko-KR" altLang="en-US" sz="2000" b="1" kern="1200">
          <a:solidFill>
            <a:srgbClr val="17375E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kumimoji="1" lang="ko-KR" altLang="en-US" kern="1200" dirty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kumimoji="1" lang="ko-KR" altLang="en-US" sz="1700" kern="1200" dirty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kumimoji="1" lang="ko-KR" altLang="en-US" sz="1600" kern="1200" dirty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kumimoji="1" lang="ko-KR" altLang="en-US" sz="1600" kern="1200" dirty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0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microsoft.com/office/2007/relationships/hdphoto" Target="../media/hdphoto1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6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12" Type="http://schemas.openxmlformats.org/officeDocument/2006/relationships/image" Target="../media/image4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medium.com/towards-data-science/types-of-convolutions-in-deep-learning-717013397f4d" TargetMode="External"/><Relationship Id="rId4" Type="http://schemas.openxmlformats.org/officeDocument/2006/relationships/image" Target="../media/image4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4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90.png"/><Relationship Id="rId5" Type="http://schemas.openxmlformats.org/officeDocument/2006/relationships/image" Target="../media/image6.png"/><Relationship Id="rId10" Type="http://schemas.openxmlformats.org/officeDocument/2006/relationships/image" Target="../media/image80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ctrTitle"/>
          </p:nvPr>
        </p:nvSpPr>
        <p:spPr>
          <a:xfrm>
            <a:off x="755576" y="4221088"/>
            <a:ext cx="7704138" cy="1440384"/>
          </a:xfrm>
        </p:spPr>
        <p:txBody>
          <a:bodyPr rtlCol="0">
            <a:no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ko-KR" sz="4000" dirty="0" smtClean="0">
                <a:solidFill>
                  <a:schemeClr val="tx1"/>
                </a:solidFill>
                <a:effectLst/>
                <a:latin typeface="+mn-lt"/>
              </a:rPr>
              <a:t>Decoder matters </a:t>
            </a:r>
            <a:r>
              <a:rPr lang="en-US" altLang="ko-KR" sz="2000" dirty="0" smtClean="0">
                <a:solidFill>
                  <a:schemeClr val="tx1"/>
                </a:solidFill>
                <a:effectLst/>
                <a:latin typeface="+mn-lt"/>
              </a:rPr>
              <a:t>for dense prediction problems</a:t>
            </a:r>
            <a:r>
              <a:rPr lang="en-US" altLang="ko-KR" sz="2400" dirty="0" smtClean="0">
                <a:solidFill>
                  <a:schemeClr val="tx1"/>
                </a:solidFill>
                <a:effectLst/>
                <a:latin typeface="+mn-lt"/>
              </a:rPr>
              <a:t/>
            </a:r>
            <a:br>
              <a:rPr lang="en-US" altLang="ko-KR" sz="2400" dirty="0" smtClean="0">
                <a:solidFill>
                  <a:schemeClr val="tx1"/>
                </a:solidFill>
                <a:effectLst/>
                <a:latin typeface="+mn-lt"/>
              </a:rPr>
            </a:br>
            <a:r>
              <a:rPr lang="en-US" altLang="ko-KR" sz="2400" dirty="0" smtClean="0">
                <a:solidFill>
                  <a:schemeClr val="tx1"/>
                </a:solidFill>
                <a:effectLst/>
                <a:latin typeface="+mn-lt"/>
              </a:rPr>
              <a:t>-The Devil is in the Decoder -</a:t>
            </a:r>
            <a:endParaRPr lang="ko-KR" altLang="en-US" sz="2400" dirty="0"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6" name="부제목 2"/>
          <p:cNvSpPr>
            <a:spLocks noGrp="1"/>
          </p:cNvSpPr>
          <p:nvPr>
            <p:ph type="subTitle" idx="1"/>
          </p:nvPr>
        </p:nvSpPr>
        <p:spPr>
          <a:xfrm>
            <a:off x="3995936" y="5733256"/>
            <a:ext cx="4848597" cy="864096"/>
          </a:xfrm>
        </p:spPr>
        <p:txBody>
          <a:bodyPr rtlCol="0">
            <a:no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ko-KR" sz="1600" dirty="0" smtClean="0">
                <a:solidFill>
                  <a:schemeClr val="tx1"/>
                </a:solidFill>
              </a:rPr>
              <a:t>2017. 09. 15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 altLang="ko-KR" sz="1600" dirty="0" err="1" smtClean="0">
                <a:solidFill>
                  <a:schemeClr val="tx1"/>
                </a:solidFill>
              </a:rPr>
              <a:t>Minkyu</a:t>
            </a:r>
            <a:r>
              <a:rPr lang="en-US" altLang="ko-KR" sz="1600" dirty="0" smtClean="0">
                <a:solidFill>
                  <a:schemeClr val="tx1"/>
                </a:solidFill>
              </a:rPr>
              <a:t> Lee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254" y="1635534"/>
            <a:ext cx="5004899" cy="2810375"/>
          </a:xfrm>
          <a:prstGeom prst="rect">
            <a:avLst/>
          </a:prstGeom>
        </p:spPr>
      </p:pic>
      <p:sp>
        <p:nvSpPr>
          <p:cNvPr id="10" name="모서리가 둥근 직사각형 9"/>
          <p:cNvSpPr/>
          <p:nvPr/>
        </p:nvSpPr>
        <p:spPr>
          <a:xfrm>
            <a:off x="5508104" y="3284984"/>
            <a:ext cx="3312368" cy="2520280"/>
          </a:xfrm>
          <a:prstGeom prst="roundRect">
            <a:avLst>
              <a:gd name="adj" fmla="val 9427"/>
            </a:avLst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190315" y="1628799"/>
            <a:ext cx="5216529" cy="2817110"/>
          </a:xfrm>
          <a:prstGeom prst="roundRect">
            <a:avLst>
              <a:gd name="adj" fmla="val 9427"/>
            </a:avLst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effectLst/>
              </a:rPr>
              <a:t>Introduction</a:t>
            </a:r>
            <a:endParaRPr lang="ko-KR" altLang="en-US" dirty="0">
              <a:effectLst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>
                <a:effectLst/>
              </a:rPr>
              <a:t>Encoders are well studied but decoders not much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195736" y="1352434"/>
            <a:ext cx="9044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Encoders</a:t>
            </a:r>
            <a:endParaRPr lang="ko-KR" altLang="en-US" sz="1400" b="1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716889" y="2972592"/>
            <a:ext cx="8947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Decoders</a:t>
            </a:r>
            <a:endParaRPr lang="ko-KR" altLang="en-US" sz="1400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3778" y="3364809"/>
            <a:ext cx="1602354" cy="953736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6133005" y="4272959"/>
            <a:ext cx="10967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latin typeface="Arial Rounded MT Bold" panose="020F0704030504030204" pitchFamily="34" charset="0"/>
                <a:cs typeface="Times New Roman" panose="02020603050405020304" pitchFamily="18" charset="0"/>
              </a:rPr>
              <a:t>up convolution</a:t>
            </a:r>
            <a:endParaRPr lang="ko-KR" altLang="en-US" sz="1000" dirty="0">
              <a:latin typeface="Arial Rounded MT Bold" panose="020F07040305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813442" y="5466284"/>
            <a:ext cx="151996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latin typeface="Arial Rounded MT Bold" panose="020F0704030504030204" pitchFamily="34" charset="0"/>
                <a:cs typeface="Times New Roman" panose="02020603050405020304" pitchFamily="18" charset="0"/>
              </a:rPr>
              <a:t>Sub-pixel convolution</a:t>
            </a:r>
            <a:endParaRPr lang="ko-KR" altLang="en-US" sz="1000" dirty="0">
              <a:latin typeface="Arial Rounded MT Bold" panose="020F07040305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5"/>
          <a:srcRect l="61199" b="17245"/>
          <a:stretch/>
        </p:blipFill>
        <p:spPr>
          <a:xfrm>
            <a:off x="6660232" y="4555833"/>
            <a:ext cx="1835233" cy="998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42366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effectLst/>
              </a:rPr>
              <a:t>Introduction</a:t>
            </a:r>
            <a:endParaRPr lang="ko-KR" altLang="en-US" dirty="0">
              <a:effectLst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>
                <a:effectLst/>
              </a:rPr>
              <a:t>Contents</a:t>
            </a:r>
          </a:p>
          <a:p>
            <a:pPr lvl="1"/>
            <a:r>
              <a:rPr lang="en-US" altLang="ko-KR" dirty="0" smtClean="0">
                <a:effectLst/>
              </a:rPr>
              <a:t>Observe significant variance in results between </a:t>
            </a:r>
            <a:r>
              <a:rPr lang="en-US" altLang="ko-KR" dirty="0" smtClean="0">
                <a:solidFill>
                  <a:srgbClr val="FF0000"/>
                </a:solidFill>
                <a:effectLst/>
              </a:rPr>
              <a:t>different types of decoders </a:t>
            </a:r>
            <a:r>
              <a:rPr lang="en-US" altLang="ko-KR" dirty="0" smtClean="0">
                <a:effectLst/>
              </a:rPr>
              <a:t>on various problems</a:t>
            </a:r>
          </a:p>
          <a:p>
            <a:pPr lvl="1"/>
            <a:r>
              <a:rPr lang="en-US" altLang="ko-KR" dirty="0" smtClean="0">
                <a:effectLst/>
              </a:rPr>
              <a:t>Introduce a new </a:t>
            </a:r>
            <a:r>
              <a:rPr lang="en-US" altLang="ko-KR" dirty="0" smtClean="0">
                <a:solidFill>
                  <a:srgbClr val="FF0000"/>
                </a:solidFill>
                <a:effectLst/>
              </a:rPr>
              <a:t>bilinear additive </a:t>
            </a:r>
            <a:r>
              <a:rPr lang="en-US" altLang="ko-KR" dirty="0" err="1" smtClean="0">
                <a:solidFill>
                  <a:srgbClr val="FF0000"/>
                </a:solidFill>
                <a:effectLst/>
              </a:rPr>
              <a:t>upsampling</a:t>
            </a:r>
            <a:r>
              <a:rPr lang="en-US" altLang="ko-KR" dirty="0" smtClean="0">
                <a:solidFill>
                  <a:srgbClr val="FF0000"/>
                </a:solidFill>
                <a:effectLst/>
              </a:rPr>
              <a:t> </a:t>
            </a:r>
            <a:r>
              <a:rPr lang="en-US" altLang="ko-KR" dirty="0" smtClean="0">
                <a:effectLst/>
              </a:rPr>
              <a:t>layer</a:t>
            </a:r>
          </a:p>
          <a:p>
            <a:pPr lvl="1"/>
            <a:r>
              <a:rPr lang="en-US" altLang="ko-KR" dirty="0" smtClean="0">
                <a:effectLst/>
              </a:rPr>
              <a:t>Introduce </a:t>
            </a:r>
            <a:r>
              <a:rPr lang="en-US" altLang="ko-KR" dirty="0" smtClean="0">
                <a:solidFill>
                  <a:srgbClr val="FF0000"/>
                </a:solidFill>
                <a:effectLst/>
              </a:rPr>
              <a:t>residual-like connections </a:t>
            </a:r>
            <a:r>
              <a:rPr lang="en-US" altLang="ko-KR" dirty="0" smtClean="0">
                <a:effectLst/>
              </a:rPr>
              <a:t>for decoder</a:t>
            </a:r>
          </a:p>
        </p:txBody>
      </p:sp>
    </p:spTree>
    <p:extLst>
      <p:ext uri="{BB962C8B-B14F-4D97-AF65-F5344CB8AC3E}">
        <p14:creationId xmlns:p14="http://schemas.microsoft.com/office/powerpoint/2010/main" val="361035044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effectLst/>
              </a:rPr>
              <a:t>Methods</a:t>
            </a:r>
            <a:endParaRPr lang="ko-KR" altLang="en-US" dirty="0">
              <a:effectLst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>
                <a:effectLst/>
              </a:rPr>
              <a:t>Types of decoders</a:t>
            </a:r>
          </a:p>
          <a:p>
            <a:pPr lvl="1"/>
            <a:r>
              <a:rPr lang="en-US" altLang="ko-KR" dirty="0" smtClean="0">
                <a:effectLst/>
              </a:rPr>
              <a:t>Convolution</a:t>
            </a:r>
          </a:p>
          <a:p>
            <a:pPr lvl="1"/>
            <a:r>
              <a:rPr lang="en-US" altLang="ko-KR" dirty="0" smtClean="0">
                <a:effectLst/>
              </a:rPr>
              <a:t>Transposed Convolution</a:t>
            </a:r>
          </a:p>
          <a:p>
            <a:pPr lvl="1"/>
            <a:r>
              <a:rPr lang="en-US" altLang="ko-KR" dirty="0" smtClean="0">
                <a:effectLst/>
              </a:rPr>
              <a:t>Decomposed Transposed Convolution</a:t>
            </a:r>
          </a:p>
          <a:p>
            <a:pPr lvl="1"/>
            <a:r>
              <a:rPr lang="en-US" altLang="ko-KR" dirty="0" smtClean="0">
                <a:effectLst/>
              </a:rPr>
              <a:t>Separable Transposed Convolution</a:t>
            </a:r>
          </a:p>
          <a:p>
            <a:pPr lvl="1"/>
            <a:r>
              <a:rPr lang="en-US" altLang="ko-KR" dirty="0" smtClean="0">
                <a:effectLst/>
              </a:rPr>
              <a:t>Depth To Space ( Sub-pixel Convolution )</a:t>
            </a:r>
          </a:p>
          <a:p>
            <a:pPr lvl="1"/>
            <a:r>
              <a:rPr lang="en-US" altLang="ko-KR" dirty="0" smtClean="0">
                <a:effectLst/>
              </a:rPr>
              <a:t>Bilinear </a:t>
            </a:r>
            <a:r>
              <a:rPr lang="en-US" altLang="ko-KR" dirty="0" err="1" smtClean="0">
                <a:effectLst/>
              </a:rPr>
              <a:t>Upsampling</a:t>
            </a:r>
            <a:endParaRPr lang="en-US" altLang="ko-KR" dirty="0" smtClean="0">
              <a:effectLst/>
            </a:endParaRPr>
          </a:p>
          <a:p>
            <a:pPr lvl="1"/>
            <a:r>
              <a:rPr lang="en-US" altLang="ko-KR" dirty="0" smtClean="0">
                <a:effectLst/>
              </a:rPr>
              <a:t>Bilinear Additive </a:t>
            </a:r>
            <a:r>
              <a:rPr lang="en-US" altLang="ko-KR" dirty="0" err="1" smtClean="0">
                <a:effectLst/>
              </a:rPr>
              <a:t>Upsampling</a:t>
            </a:r>
            <a:endParaRPr lang="en-US" altLang="ko-KR" dirty="0" smtClean="0">
              <a:effectLst/>
            </a:endParaRPr>
          </a:p>
          <a:p>
            <a:pPr marL="360362" lvl="1" indent="0">
              <a:buNone/>
            </a:pPr>
            <a:endParaRPr lang="en-US" altLang="ko-KR" dirty="0" smtClean="0">
              <a:effectLst/>
            </a:endParaRPr>
          </a:p>
          <a:p>
            <a:pPr lvl="1"/>
            <a:endParaRPr lang="en-US" altLang="ko-KR" dirty="0" smtClean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91059851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effectLst/>
              </a:rPr>
              <a:t>Methods</a:t>
            </a:r>
            <a:endParaRPr lang="ko-KR" altLang="en-US" dirty="0">
              <a:effectLst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>
                <a:effectLst/>
              </a:rPr>
              <a:t>Convolution </a:t>
            </a:r>
            <a:r>
              <a:rPr lang="en-US" altLang="ko-KR" baseline="30000" dirty="0" smtClean="0">
                <a:effectLst/>
              </a:rPr>
              <a:t>[2]</a:t>
            </a:r>
            <a:r>
              <a:rPr lang="en-US" altLang="ko-KR" dirty="0" smtClean="0">
                <a:effectLst/>
              </a:rPr>
              <a:t> </a:t>
            </a:r>
          </a:p>
          <a:p>
            <a:pPr lvl="1"/>
            <a:r>
              <a:rPr lang="en-US" altLang="ko-KR" sz="1600" dirty="0" smtClean="0">
                <a:effectLst/>
              </a:rPr>
              <a:t>Convolution parameters in convolutional neural network.</a:t>
            </a:r>
          </a:p>
          <a:p>
            <a:pPr lvl="2"/>
            <a:r>
              <a:rPr lang="en-US" altLang="ko-KR" sz="1600" dirty="0" smtClean="0">
                <a:effectLst/>
              </a:rPr>
              <a:t>Stride</a:t>
            </a:r>
          </a:p>
          <a:p>
            <a:pPr lvl="3"/>
            <a:r>
              <a:rPr lang="en-US" altLang="ko-KR" sz="1400" dirty="0" smtClean="0">
                <a:effectLst/>
              </a:rPr>
              <a:t>How the filter convolves around the input volume.</a:t>
            </a:r>
          </a:p>
          <a:p>
            <a:pPr lvl="3"/>
            <a:r>
              <a:rPr lang="en-US" altLang="ko-KR" sz="1400" dirty="0" smtClean="0">
                <a:effectLst/>
              </a:rPr>
              <a:t>Control speed and memory requirements.</a:t>
            </a:r>
          </a:p>
          <a:p>
            <a:pPr marL="895350" lvl="3" indent="0">
              <a:buNone/>
            </a:pPr>
            <a:endParaRPr lang="en-US" altLang="ko-KR" sz="1400" dirty="0" smtClean="0">
              <a:effectLst/>
            </a:endParaRPr>
          </a:p>
          <a:p>
            <a:pPr lvl="2"/>
            <a:r>
              <a:rPr lang="en-US" altLang="ko-KR" sz="1600" dirty="0" smtClean="0">
                <a:effectLst/>
              </a:rPr>
              <a:t>Padding</a:t>
            </a:r>
          </a:p>
          <a:p>
            <a:pPr lvl="3"/>
            <a:r>
              <a:rPr lang="en-US" altLang="ko-KR" sz="1400" dirty="0" smtClean="0">
                <a:effectLst/>
              </a:rPr>
              <a:t>Pad the input volume with zeros around the border.</a:t>
            </a:r>
          </a:p>
          <a:p>
            <a:pPr lvl="3"/>
            <a:r>
              <a:rPr lang="en-US" altLang="ko-KR" sz="1400" dirty="0" smtClean="0">
                <a:effectLst/>
              </a:rPr>
              <a:t>Keep output size same as input size.</a:t>
            </a:r>
          </a:p>
          <a:p>
            <a:pPr lvl="1"/>
            <a:endParaRPr lang="en-US" altLang="ko-KR" dirty="0" smtClean="0">
              <a:effectLst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547664" y="6525344"/>
            <a:ext cx="720101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 smtClean="0"/>
              <a:t>[2] </a:t>
            </a:r>
            <a:r>
              <a:rPr lang="en-US" altLang="ko-KR" sz="900" dirty="0" err="1">
                <a:solidFill>
                  <a:srgbClr val="222222"/>
                </a:solidFill>
                <a:latin typeface="Arial" panose="020B0604020202020204" pitchFamily="34" charset="0"/>
              </a:rPr>
              <a:t>Dumoulin</a:t>
            </a:r>
            <a:r>
              <a:rPr lang="en-US" altLang="ko-KR" sz="900" dirty="0">
                <a:solidFill>
                  <a:srgbClr val="222222"/>
                </a:solidFill>
                <a:latin typeface="Arial" panose="020B0604020202020204" pitchFamily="34" charset="0"/>
              </a:rPr>
              <a:t>, Vincent, and Francesco </a:t>
            </a:r>
            <a:r>
              <a:rPr lang="en-US" altLang="ko-KR" sz="900" dirty="0" err="1">
                <a:solidFill>
                  <a:srgbClr val="222222"/>
                </a:solidFill>
                <a:latin typeface="Arial" panose="020B0604020202020204" pitchFamily="34" charset="0"/>
              </a:rPr>
              <a:t>Visin</a:t>
            </a:r>
            <a:r>
              <a:rPr lang="en-US" altLang="ko-KR" sz="900" dirty="0">
                <a:solidFill>
                  <a:srgbClr val="222222"/>
                </a:solidFill>
                <a:latin typeface="Arial" panose="020B0604020202020204" pitchFamily="34" charset="0"/>
              </a:rPr>
              <a:t>. "A guide to convolution arithmetic for deep learning." </a:t>
            </a:r>
            <a:r>
              <a:rPr lang="en-US" altLang="ko-KR" sz="900" i="1" dirty="0" err="1">
                <a:solidFill>
                  <a:srgbClr val="222222"/>
                </a:solidFill>
                <a:latin typeface="Arial" panose="020B0604020202020204" pitchFamily="34" charset="0"/>
              </a:rPr>
              <a:t>arXiv</a:t>
            </a:r>
            <a:r>
              <a:rPr lang="en-US" altLang="ko-KR" sz="900" i="1" dirty="0">
                <a:solidFill>
                  <a:srgbClr val="222222"/>
                </a:solidFill>
                <a:latin typeface="Arial" panose="020B0604020202020204" pitchFamily="34" charset="0"/>
              </a:rPr>
              <a:t> preprint arXiv:1603.07285</a:t>
            </a:r>
            <a:r>
              <a:rPr lang="en-US" altLang="ko-KR" sz="900" dirty="0">
                <a:solidFill>
                  <a:srgbClr val="222222"/>
                </a:solidFill>
                <a:latin typeface="Arial" panose="020B0604020202020204" pitchFamily="34" charset="0"/>
              </a:rPr>
              <a:t> (2016</a:t>
            </a:r>
            <a:r>
              <a:rPr lang="en-US" altLang="ko-KR" sz="900" dirty="0" smtClean="0">
                <a:solidFill>
                  <a:srgbClr val="222222"/>
                </a:solidFill>
                <a:latin typeface="Arial" panose="020B0604020202020204" pitchFamily="34" charset="0"/>
              </a:rPr>
              <a:t>).</a:t>
            </a:r>
            <a:endParaRPr lang="ko-KR" altLang="en-US" sz="9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8144" y="1700808"/>
            <a:ext cx="2819785" cy="136815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8144" y="3501008"/>
            <a:ext cx="2716184" cy="137702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796137" y="1466203"/>
            <a:ext cx="101662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 Stride = 1 ]</a:t>
            </a:r>
            <a:endParaRPr lang="ko-KR" altLang="en-US" sz="11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820877" y="3212976"/>
            <a:ext cx="101662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 Stride = 2 ]</a:t>
            </a:r>
            <a:endParaRPr lang="ko-KR" altLang="en-US" sz="11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3648" y="4708934"/>
            <a:ext cx="1950408" cy="181641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038500" y="4518806"/>
            <a:ext cx="97975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Input Volume</a:t>
            </a:r>
            <a:endParaRPr lang="ko-KR" altLang="en-US" sz="1000" dirty="0"/>
          </a:p>
        </p:txBody>
      </p:sp>
      <p:sp>
        <p:nvSpPr>
          <p:cNvPr id="16" name="TextBox 15"/>
          <p:cNvSpPr txBox="1"/>
          <p:nvPr/>
        </p:nvSpPr>
        <p:spPr>
          <a:xfrm>
            <a:off x="3707328" y="4708934"/>
            <a:ext cx="10887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Output Volume</a:t>
            </a:r>
            <a:endParaRPr lang="ko-KR" altLang="en-US" sz="1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직사각형 16"/>
              <p:cNvSpPr/>
              <p:nvPr/>
            </p:nvSpPr>
            <p:spPr>
              <a:xfrm>
                <a:off x="3779912" y="5022044"/>
                <a:ext cx="943592" cy="936104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𝟑𝟐</m:t>
                      </m:r>
                      <m:r>
                        <a:rPr lang="en-US" altLang="ko-KR" sz="1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altLang="ko-KR" sz="1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𝟑𝟐</m:t>
                      </m:r>
                      <m:r>
                        <a:rPr lang="en-US" altLang="ko-KR" sz="1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altLang="ko-KR" sz="1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</m:oMath>
                  </m:oMathPara>
                </a14:m>
                <a:endParaRPr lang="ko-KR" altLang="en-US" sz="1000" b="1" dirty="0"/>
              </a:p>
            </p:txBody>
          </p:sp>
        </mc:Choice>
        <mc:Fallback xmlns="">
          <p:sp>
            <p:nvSpPr>
              <p:cNvPr id="17" name="직사각형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9912" y="5022044"/>
                <a:ext cx="943592" cy="93610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704956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effectLst/>
              </a:rPr>
              <a:t>Methods</a:t>
            </a:r>
            <a:endParaRPr lang="ko-KR" altLang="en-US" dirty="0">
              <a:effectLst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>
                <a:effectLst/>
              </a:rPr>
              <a:t>Convolution </a:t>
            </a:r>
          </a:p>
          <a:p>
            <a:pPr lvl="1"/>
            <a:r>
              <a:rPr lang="en-US" altLang="ko-KR" sz="1600" dirty="0" smtClean="0">
                <a:effectLst/>
              </a:rPr>
              <a:t>Convolution at up-sampling</a:t>
            </a:r>
          </a:p>
          <a:p>
            <a:pPr lvl="2"/>
            <a:r>
              <a:rPr lang="en-US" altLang="ko-KR" sz="1500" dirty="0">
                <a:effectLst/>
              </a:rPr>
              <a:t>Stride = </a:t>
            </a:r>
            <a:r>
              <a:rPr lang="en-US" altLang="ko-KR" sz="1500" dirty="0" smtClean="0">
                <a:effectLst/>
              </a:rPr>
              <a:t>1, </a:t>
            </a:r>
            <a:r>
              <a:rPr lang="en-US" altLang="ko-KR" sz="1500" dirty="0">
                <a:effectLst/>
              </a:rPr>
              <a:t>kernel size = </a:t>
            </a:r>
            <a:r>
              <a:rPr lang="en-US" altLang="ko-KR" sz="1500" dirty="0" smtClean="0">
                <a:effectLst/>
              </a:rPr>
              <a:t>2</a:t>
            </a:r>
          </a:p>
          <a:p>
            <a:pPr lvl="2"/>
            <a:endParaRPr lang="en-US" altLang="ko-KR" sz="1500" dirty="0">
              <a:effectLst/>
            </a:endParaRPr>
          </a:p>
          <a:p>
            <a:pPr lvl="2"/>
            <a:endParaRPr lang="en-US" altLang="ko-KR" sz="1500" dirty="0" smtClean="0">
              <a:effectLst/>
            </a:endParaRPr>
          </a:p>
          <a:p>
            <a:pPr lvl="2"/>
            <a:endParaRPr lang="en-US" altLang="ko-KR" sz="1500" dirty="0" smtClean="0">
              <a:effectLst/>
            </a:endParaRPr>
          </a:p>
          <a:p>
            <a:pPr marL="625475" lvl="2" indent="0">
              <a:buNone/>
            </a:pPr>
            <a:endParaRPr lang="en-US" altLang="ko-KR" sz="1500" dirty="0" smtClean="0">
              <a:effectLst/>
            </a:endParaRPr>
          </a:p>
          <a:p>
            <a:pPr lvl="2"/>
            <a:endParaRPr lang="en-US" altLang="ko-KR" sz="1500" dirty="0" smtClean="0">
              <a:effectLst/>
            </a:endParaRPr>
          </a:p>
          <a:p>
            <a:pPr lvl="2"/>
            <a:r>
              <a:rPr lang="en-US" altLang="ko-KR" sz="1500" dirty="0" smtClean="0">
                <a:effectLst/>
              </a:rPr>
              <a:t>Stride = 2, kernel size = 2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9892" y="4538974"/>
            <a:ext cx="5598046" cy="155047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452047" y="4679455"/>
            <a:ext cx="18196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/>
              <a:t>Input layer with size 7</a:t>
            </a:r>
            <a:endParaRPr lang="ko-KR" altLang="en-US" sz="12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1328706" y="5721704"/>
            <a:ext cx="20408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/>
              <a:t>Output layer with size 14</a:t>
            </a:r>
            <a:endParaRPr lang="ko-KR" altLang="en-US" sz="1200" b="1" dirty="0"/>
          </a:p>
        </p:txBody>
      </p:sp>
      <p:sp>
        <p:nvSpPr>
          <p:cNvPr id="12" name="아래쪽 화살표 11"/>
          <p:cNvSpPr/>
          <p:nvPr/>
        </p:nvSpPr>
        <p:spPr>
          <a:xfrm>
            <a:off x="2148752" y="5033912"/>
            <a:ext cx="426257" cy="60729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1478" y="2517870"/>
            <a:ext cx="3240360" cy="1375177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2349146" y="2436014"/>
            <a:ext cx="18196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/>
              <a:t>Input layer with size 7</a:t>
            </a:r>
            <a:endParaRPr lang="ko-KR" altLang="en-US" sz="1200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2280558" y="3467002"/>
            <a:ext cx="19511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/>
              <a:t>Output layer with size 9</a:t>
            </a:r>
            <a:endParaRPr lang="ko-KR" altLang="en-US" sz="1200" b="1" dirty="0"/>
          </a:p>
        </p:txBody>
      </p:sp>
      <p:sp>
        <p:nvSpPr>
          <p:cNvPr id="20" name="아래쪽 화살표 19"/>
          <p:cNvSpPr/>
          <p:nvPr/>
        </p:nvSpPr>
        <p:spPr>
          <a:xfrm>
            <a:off x="3042986" y="2793512"/>
            <a:ext cx="426257" cy="60729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</p:spTree>
    <p:extLst>
      <p:ext uri="{BB962C8B-B14F-4D97-AF65-F5344CB8AC3E}">
        <p14:creationId xmlns:p14="http://schemas.microsoft.com/office/powerpoint/2010/main" val="427896231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effectLst/>
              </a:rPr>
              <a:t>Methods</a:t>
            </a:r>
            <a:endParaRPr lang="ko-KR" altLang="en-US" dirty="0">
              <a:effectLst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>
                <a:effectLst/>
              </a:rPr>
              <a:t>Convolution</a:t>
            </a:r>
          </a:p>
          <a:p>
            <a:pPr lvl="1"/>
            <a:r>
              <a:rPr lang="en-US" altLang="ko-KR" sz="1600" dirty="0" smtClean="0">
                <a:effectLst/>
              </a:rPr>
              <a:t>Checkerboard Artifact </a:t>
            </a:r>
            <a:r>
              <a:rPr lang="en-US" altLang="ko-KR" sz="1600" baseline="30000" dirty="0" smtClean="0">
                <a:effectLst/>
              </a:rPr>
              <a:t>[3]</a:t>
            </a:r>
            <a:r>
              <a:rPr lang="en-US" altLang="ko-KR" sz="1600" dirty="0" smtClean="0">
                <a:effectLst/>
              </a:rPr>
              <a:t> </a:t>
            </a:r>
            <a:endParaRPr lang="en-US" altLang="ko-KR" sz="1500" dirty="0" smtClean="0">
              <a:effectLst/>
            </a:endParaRPr>
          </a:p>
          <a:p>
            <a:pPr lvl="2"/>
            <a:endParaRPr lang="en-US" altLang="ko-KR" sz="1500" dirty="0">
              <a:effectLst/>
            </a:endParaRPr>
          </a:p>
          <a:p>
            <a:pPr marL="625475" lvl="2" indent="0">
              <a:buNone/>
            </a:pPr>
            <a:endParaRPr lang="en-US" altLang="ko-KR" sz="1500" dirty="0" smtClean="0">
              <a:effectLst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547664" y="6525344"/>
            <a:ext cx="66640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 smtClean="0"/>
              <a:t>[3] </a:t>
            </a:r>
            <a:r>
              <a:rPr lang="en-US" altLang="ko-KR" sz="900" dirty="0" err="1"/>
              <a:t>Odena</a:t>
            </a:r>
            <a:r>
              <a:rPr lang="en-US" altLang="ko-KR" sz="900" dirty="0"/>
              <a:t>, Augustus, Vincent </a:t>
            </a:r>
            <a:r>
              <a:rPr lang="en-US" altLang="ko-KR" sz="900" dirty="0" err="1"/>
              <a:t>Dumoulin</a:t>
            </a:r>
            <a:r>
              <a:rPr lang="en-US" altLang="ko-KR" sz="900" dirty="0"/>
              <a:t>, and Chris </a:t>
            </a:r>
            <a:r>
              <a:rPr lang="en-US" altLang="ko-KR" sz="900" dirty="0" err="1"/>
              <a:t>Olah</a:t>
            </a:r>
            <a:r>
              <a:rPr lang="en-US" altLang="ko-KR" sz="900" dirty="0"/>
              <a:t>. "Deconvolution and checkerboard artifacts." </a:t>
            </a:r>
            <a:r>
              <a:rPr lang="en-US" altLang="ko-KR" sz="900" i="1" dirty="0"/>
              <a:t>Distill</a:t>
            </a:r>
            <a:r>
              <a:rPr lang="en-US" altLang="ko-KR" sz="900" dirty="0"/>
              <a:t> 1.10 (2016): e3.</a:t>
            </a:r>
            <a:endParaRPr lang="ko-KR" altLang="en-US" sz="9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4" y="2239477"/>
            <a:ext cx="5992258" cy="2667075"/>
          </a:xfrm>
          <a:prstGeom prst="rect">
            <a:avLst/>
          </a:prstGeom>
        </p:spPr>
      </p:pic>
      <p:pic>
        <p:nvPicPr>
          <p:cNvPr id="1026" name="Picture 2" descr="https://upload.wikimedia.org/wikipedia/commons/thumb/7/70/Checkerboard_pattern.svg/1024px-Checkerboard_pattern.svg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336" y="3717032"/>
            <a:ext cx="864096" cy="864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7036632" y="3902859"/>
                <a:ext cx="445635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3200" i="1" smtClean="0">
                          <a:latin typeface="Cambria Math" panose="02040503050406030204" pitchFamily="18" charset="0"/>
                        </a:rPr>
                        <m:t>≈</m:t>
                      </m:r>
                    </m:oMath>
                  </m:oMathPara>
                </a14:m>
                <a:endParaRPr lang="ko-KR" altLang="en-US" sz="32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6632" y="3902859"/>
                <a:ext cx="445635" cy="4924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3488654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effectLst/>
              </a:rPr>
              <a:t>Methods</a:t>
            </a:r>
            <a:endParaRPr lang="ko-KR" altLang="en-US" dirty="0">
              <a:effectLst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>
                <a:effectLst/>
              </a:rPr>
              <a:t>Convolution</a:t>
            </a:r>
          </a:p>
          <a:p>
            <a:pPr lvl="1"/>
            <a:r>
              <a:rPr lang="en-US" altLang="ko-KR" sz="1600" dirty="0" smtClean="0">
                <a:effectLst/>
              </a:rPr>
              <a:t>Checkerboard Artifact</a:t>
            </a:r>
          </a:p>
          <a:p>
            <a:pPr lvl="2"/>
            <a:r>
              <a:rPr lang="en-US" altLang="ko-KR" sz="1400" dirty="0" smtClean="0">
                <a:effectLst/>
              </a:rPr>
              <a:t>Deconvolution can easily have uneven overlap.</a:t>
            </a:r>
          </a:p>
          <a:p>
            <a:pPr lvl="3"/>
            <a:r>
              <a:rPr lang="en-US" altLang="ko-KR" sz="1400" dirty="0" smtClean="0">
                <a:effectLst/>
              </a:rPr>
              <a:t>Ex) Stride </a:t>
            </a:r>
            <a:r>
              <a:rPr lang="en-US" altLang="ko-KR" sz="1400" dirty="0">
                <a:effectLst/>
              </a:rPr>
              <a:t>= </a:t>
            </a:r>
            <a:r>
              <a:rPr lang="en-US" altLang="ko-KR" sz="1400" dirty="0" smtClean="0">
                <a:effectLst/>
              </a:rPr>
              <a:t>2, </a:t>
            </a:r>
            <a:r>
              <a:rPr lang="en-US" altLang="ko-KR" sz="1400" dirty="0">
                <a:effectLst/>
              </a:rPr>
              <a:t>kernel size = </a:t>
            </a:r>
            <a:r>
              <a:rPr lang="en-US" altLang="ko-KR" sz="1400" dirty="0" smtClean="0">
                <a:effectLst/>
              </a:rPr>
              <a:t>3</a:t>
            </a:r>
          </a:p>
          <a:p>
            <a:pPr lvl="3"/>
            <a:endParaRPr lang="en-US" altLang="ko-KR" sz="1400" dirty="0">
              <a:effectLst/>
            </a:endParaRPr>
          </a:p>
          <a:p>
            <a:pPr lvl="3"/>
            <a:endParaRPr lang="en-US" altLang="ko-KR" sz="1400" dirty="0" smtClean="0">
              <a:effectLst/>
            </a:endParaRPr>
          </a:p>
          <a:p>
            <a:pPr lvl="3"/>
            <a:endParaRPr lang="en-US" altLang="ko-KR" sz="1400" dirty="0">
              <a:effectLst/>
            </a:endParaRPr>
          </a:p>
          <a:p>
            <a:pPr lvl="3"/>
            <a:endParaRPr lang="en-US" altLang="ko-KR" sz="1400" dirty="0" smtClean="0">
              <a:effectLst/>
            </a:endParaRPr>
          </a:p>
          <a:p>
            <a:pPr lvl="3"/>
            <a:r>
              <a:rPr lang="en-US" altLang="ko-KR" sz="1400" dirty="0" smtClean="0">
                <a:effectLst/>
              </a:rPr>
              <a:t>In two dimensional image, the deconvolution has some outputs with four times the number of inputs as others.</a:t>
            </a:r>
            <a:endParaRPr lang="en-US" altLang="ko-KR" sz="1400" dirty="0">
              <a:effectLst/>
            </a:endParaRPr>
          </a:p>
          <a:p>
            <a:pPr lvl="3"/>
            <a:endParaRPr lang="en-US" altLang="ko-KR" sz="1300" dirty="0" smtClean="0">
              <a:effectLst/>
            </a:endParaRPr>
          </a:p>
          <a:p>
            <a:pPr lvl="2"/>
            <a:endParaRPr lang="en-US" altLang="ko-KR" sz="1400" dirty="0" smtClean="0">
              <a:effectLst/>
            </a:endParaRPr>
          </a:p>
          <a:p>
            <a:pPr lvl="2"/>
            <a:endParaRPr lang="en-US" altLang="ko-KR" sz="1500" dirty="0">
              <a:effectLst/>
            </a:endParaRPr>
          </a:p>
          <a:p>
            <a:pPr marL="625475" lvl="2" indent="0">
              <a:buNone/>
            </a:pPr>
            <a:endParaRPr lang="en-US" altLang="ko-KR" sz="1500" dirty="0" smtClean="0">
              <a:effectLst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3648" y="2708920"/>
            <a:ext cx="5012606" cy="120711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7804" y="4509120"/>
            <a:ext cx="5063723" cy="1728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34453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effectLst/>
              </a:rPr>
              <a:t>Methods</a:t>
            </a:r>
            <a:endParaRPr lang="ko-KR" altLang="en-US" dirty="0">
              <a:effectLst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4641" y="915780"/>
            <a:ext cx="8568952" cy="5328592"/>
          </a:xfrm>
        </p:spPr>
        <p:txBody>
          <a:bodyPr/>
          <a:lstStyle/>
          <a:p>
            <a:r>
              <a:rPr lang="en-US" altLang="ko-KR" dirty="0" smtClean="0">
                <a:effectLst/>
              </a:rPr>
              <a:t>Convolution</a:t>
            </a:r>
          </a:p>
          <a:p>
            <a:pPr lvl="1"/>
            <a:r>
              <a:rPr lang="en-US" altLang="ko-KR" sz="1600" dirty="0" smtClean="0">
                <a:effectLst/>
              </a:rPr>
              <a:t>Checkerboard Artifact</a:t>
            </a:r>
          </a:p>
          <a:p>
            <a:pPr lvl="2"/>
            <a:r>
              <a:rPr lang="en-US" altLang="ko-KR" sz="1400" dirty="0" smtClean="0">
                <a:effectLst/>
              </a:rPr>
              <a:t>Uneven overlap in multiple layers of deconvolution</a:t>
            </a:r>
          </a:p>
          <a:p>
            <a:pPr lvl="2"/>
            <a:endParaRPr lang="en-US" altLang="ko-KR" sz="1400" dirty="0">
              <a:effectLst/>
            </a:endParaRPr>
          </a:p>
          <a:p>
            <a:pPr lvl="2"/>
            <a:endParaRPr lang="en-US" altLang="ko-KR" sz="1400" dirty="0" smtClean="0">
              <a:effectLst/>
            </a:endParaRPr>
          </a:p>
          <a:p>
            <a:pPr lvl="2"/>
            <a:endParaRPr lang="en-US" altLang="ko-KR" sz="1400" dirty="0">
              <a:effectLst/>
            </a:endParaRPr>
          </a:p>
          <a:p>
            <a:pPr lvl="2"/>
            <a:endParaRPr lang="en-US" altLang="ko-KR" sz="1400" dirty="0" smtClean="0">
              <a:effectLst/>
            </a:endParaRPr>
          </a:p>
          <a:p>
            <a:pPr lvl="2"/>
            <a:endParaRPr lang="en-US" altLang="ko-KR" sz="1400" dirty="0">
              <a:effectLst/>
            </a:endParaRPr>
          </a:p>
          <a:p>
            <a:pPr lvl="2"/>
            <a:endParaRPr lang="en-US" altLang="ko-KR" sz="1400" dirty="0" smtClean="0">
              <a:effectLst/>
            </a:endParaRPr>
          </a:p>
          <a:p>
            <a:pPr lvl="2"/>
            <a:endParaRPr lang="en-US" altLang="ko-KR" sz="1400" dirty="0">
              <a:effectLst/>
            </a:endParaRPr>
          </a:p>
          <a:p>
            <a:pPr lvl="2"/>
            <a:r>
              <a:rPr lang="en-US" altLang="ko-KR" sz="1400" dirty="0" smtClean="0">
                <a:effectLst/>
              </a:rPr>
              <a:t>Tricky Solution : Balancing with stride and kernel size</a:t>
            </a:r>
          </a:p>
          <a:p>
            <a:pPr lvl="2"/>
            <a:endParaRPr lang="en-US" altLang="ko-KR" sz="1400" dirty="0">
              <a:effectLst/>
            </a:endParaRPr>
          </a:p>
          <a:p>
            <a:pPr lvl="2"/>
            <a:endParaRPr lang="en-US" altLang="ko-KR" sz="1400" dirty="0" smtClean="0">
              <a:effectLst/>
            </a:endParaRPr>
          </a:p>
          <a:p>
            <a:pPr lvl="2"/>
            <a:endParaRPr lang="en-US" altLang="ko-KR" sz="1400" dirty="0">
              <a:effectLst/>
            </a:endParaRPr>
          </a:p>
          <a:p>
            <a:pPr lvl="2"/>
            <a:endParaRPr lang="en-US" altLang="ko-KR" sz="1400" dirty="0" smtClean="0">
              <a:effectLst/>
            </a:endParaRPr>
          </a:p>
          <a:p>
            <a:pPr lvl="2"/>
            <a:endParaRPr lang="en-US" altLang="ko-KR" sz="1400" dirty="0" smtClean="0">
              <a:effectLst/>
            </a:endParaRPr>
          </a:p>
          <a:p>
            <a:pPr marL="625475" lvl="2" indent="0">
              <a:buNone/>
            </a:pPr>
            <a:endParaRPr lang="en-US" altLang="ko-KR" sz="1400" dirty="0" smtClean="0">
              <a:effectLst/>
            </a:endParaRPr>
          </a:p>
          <a:p>
            <a:pPr marL="625475" lvl="2" indent="0">
              <a:buNone/>
            </a:pPr>
            <a:endParaRPr lang="en-US" altLang="ko-KR" sz="1400" dirty="0" smtClean="0">
              <a:effectLst/>
            </a:endParaRPr>
          </a:p>
          <a:p>
            <a:pPr lvl="3"/>
            <a:endParaRPr lang="en-US" altLang="ko-KR" sz="1300" dirty="0" smtClean="0">
              <a:effectLst/>
            </a:endParaRPr>
          </a:p>
          <a:p>
            <a:pPr lvl="2"/>
            <a:endParaRPr lang="en-US" altLang="ko-KR" sz="1400" dirty="0" smtClean="0">
              <a:effectLst/>
            </a:endParaRPr>
          </a:p>
          <a:p>
            <a:pPr lvl="2"/>
            <a:endParaRPr lang="en-US" altLang="ko-KR" sz="1500" dirty="0">
              <a:effectLst/>
            </a:endParaRPr>
          </a:p>
          <a:p>
            <a:pPr marL="625475" lvl="2" indent="0">
              <a:buNone/>
            </a:pPr>
            <a:endParaRPr lang="en-US" altLang="ko-KR" sz="1500" dirty="0" smtClean="0">
              <a:effectLst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33333" y1="6928" x2="67452" y2="6697"/>
                        <a14:foregroundMark x1="33558" y1="6928" x2="23569" y2="59122"/>
                        <a14:foregroundMark x1="6173" y1="66744" x2="27946" y2="36028"/>
                        <a14:foregroundMark x1="6173" y1="66744" x2="1684" y2="94688"/>
                        <a14:foregroundMark x1="2132" y1="95843" x2="97643" y2="95843"/>
                        <a14:foregroundMark x1="97643" y1="95381" x2="91695" y2="63741"/>
                        <a14:foregroundMark x1="30303" y1="9931" x2="30415" y2="4619"/>
                        <a14:foregroundMark x1="30415" y1="4619" x2="69473" y2="4850"/>
                        <a14:foregroundMark x1="69473" y1="4850" x2="69585" y2="11085"/>
                        <a14:foregroundMark x1="337" y1="96305" x2="786" y2="99307"/>
                        <a14:foregroundMark x1="898" y1="98845" x2="81706" y2="98845"/>
                        <a14:foregroundMark x1="98990" y1="90993" x2="99439" y2="9907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51720" y="2204864"/>
            <a:ext cx="4593379" cy="223224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5584" y="5100482"/>
            <a:ext cx="5934768" cy="1239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26234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effectLst/>
              </a:rPr>
              <a:t>Methods</a:t>
            </a:r>
            <a:endParaRPr lang="ko-KR" altLang="en-US" dirty="0">
              <a:effectLst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4641" y="915780"/>
            <a:ext cx="8568952" cy="5328592"/>
          </a:xfrm>
        </p:spPr>
        <p:txBody>
          <a:bodyPr/>
          <a:lstStyle/>
          <a:p>
            <a:r>
              <a:rPr lang="en-US" altLang="ko-KR" dirty="0" smtClean="0">
                <a:effectLst/>
              </a:rPr>
              <a:t>Convolution</a:t>
            </a:r>
          </a:p>
          <a:p>
            <a:pPr lvl="1"/>
            <a:r>
              <a:rPr lang="en-US" altLang="ko-KR" sz="1600" dirty="0" smtClean="0">
                <a:effectLst/>
              </a:rPr>
              <a:t>Checkerboard Artifact</a:t>
            </a:r>
          </a:p>
          <a:p>
            <a:pPr lvl="2"/>
            <a:r>
              <a:rPr lang="en-US" altLang="ko-KR" sz="1400" dirty="0" smtClean="0">
                <a:effectLst/>
              </a:rPr>
              <a:t>Uneven overlap caused by Model</a:t>
            </a:r>
          </a:p>
          <a:p>
            <a:pPr lvl="2"/>
            <a:endParaRPr lang="en-US" altLang="ko-KR" sz="1400" dirty="0">
              <a:effectLst/>
            </a:endParaRPr>
          </a:p>
          <a:p>
            <a:pPr lvl="2"/>
            <a:endParaRPr lang="en-US" altLang="ko-KR" sz="1400" dirty="0" smtClean="0">
              <a:effectLst/>
            </a:endParaRPr>
          </a:p>
          <a:p>
            <a:pPr lvl="2"/>
            <a:endParaRPr lang="en-US" altLang="ko-KR" sz="1400" dirty="0">
              <a:effectLst/>
            </a:endParaRPr>
          </a:p>
          <a:p>
            <a:pPr lvl="2"/>
            <a:endParaRPr lang="en-US" altLang="ko-KR" sz="1400" dirty="0" smtClean="0">
              <a:effectLst/>
            </a:endParaRPr>
          </a:p>
          <a:p>
            <a:pPr marL="895350" lvl="3" indent="0">
              <a:buNone/>
            </a:pPr>
            <a:endParaRPr lang="en-US" altLang="ko-KR" sz="1300" dirty="0">
              <a:effectLst/>
            </a:endParaRPr>
          </a:p>
          <a:p>
            <a:pPr lvl="2"/>
            <a:endParaRPr lang="en-US" altLang="ko-KR" sz="1400" dirty="0" smtClean="0">
              <a:effectLst/>
            </a:endParaRPr>
          </a:p>
          <a:p>
            <a:pPr lvl="2"/>
            <a:endParaRPr lang="en-US" altLang="ko-KR" sz="1400" dirty="0">
              <a:effectLst/>
            </a:endParaRPr>
          </a:p>
          <a:p>
            <a:pPr lvl="2"/>
            <a:endParaRPr lang="en-US" altLang="ko-KR" sz="1400" dirty="0" smtClean="0">
              <a:effectLst/>
            </a:endParaRPr>
          </a:p>
          <a:p>
            <a:pPr lvl="2"/>
            <a:endParaRPr lang="en-US" altLang="ko-KR" sz="1400" dirty="0">
              <a:effectLst/>
            </a:endParaRPr>
          </a:p>
          <a:p>
            <a:pPr lvl="2"/>
            <a:endParaRPr lang="en-US" altLang="ko-KR" sz="1400" dirty="0" smtClean="0">
              <a:effectLst/>
            </a:endParaRPr>
          </a:p>
          <a:p>
            <a:pPr lvl="2"/>
            <a:endParaRPr lang="en-US" altLang="ko-KR" sz="1400" dirty="0">
              <a:effectLst/>
            </a:endParaRPr>
          </a:p>
          <a:p>
            <a:pPr marL="625475" lvl="2" indent="0">
              <a:buNone/>
            </a:pPr>
            <a:endParaRPr lang="en-US" altLang="ko-KR" sz="1400" dirty="0">
              <a:effectLst/>
            </a:endParaRPr>
          </a:p>
          <a:p>
            <a:pPr lvl="2"/>
            <a:endParaRPr lang="en-US" altLang="ko-KR" sz="1400" dirty="0" smtClean="0">
              <a:effectLst/>
            </a:endParaRPr>
          </a:p>
          <a:p>
            <a:pPr lvl="2"/>
            <a:endParaRPr lang="en-US" altLang="ko-KR" sz="1400" dirty="0">
              <a:effectLst/>
            </a:endParaRPr>
          </a:p>
          <a:p>
            <a:pPr lvl="2"/>
            <a:endParaRPr lang="en-US" altLang="ko-KR" sz="1400" dirty="0" smtClean="0">
              <a:effectLst/>
            </a:endParaRPr>
          </a:p>
          <a:p>
            <a:pPr lvl="2"/>
            <a:endParaRPr lang="en-US" altLang="ko-KR" sz="1400" dirty="0" smtClean="0">
              <a:effectLst/>
            </a:endParaRPr>
          </a:p>
          <a:p>
            <a:pPr marL="625475" lvl="2" indent="0">
              <a:buNone/>
            </a:pPr>
            <a:endParaRPr lang="en-US" altLang="ko-KR" sz="1400" dirty="0" smtClean="0">
              <a:effectLst/>
            </a:endParaRPr>
          </a:p>
          <a:p>
            <a:pPr marL="625475" lvl="2" indent="0">
              <a:buNone/>
            </a:pPr>
            <a:endParaRPr lang="en-US" altLang="ko-KR" sz="1400" dirty="0" smtClean="0">
              <a:effectLst/>
            </a:endParaRPr>
          </a:p>
          <a:p>
            <a:pPr lvl="3"/>
            <a:endParaRPr lang="en-US" altLang="ko-KR" sz="1300" dirty="0" smtClean="0">
              <a:effectLst/>
            </a:endParaRPr>
          </a:p>
          <a:p>
            <a:pPr lvl="2"/>
            <a:endParaRPr lang="en-US" altLang="ko-KR" sz="1400" dirty="0" smtClean="0">
              <a:effectLst/>
            </a:endParaRPr>
          </a:p>
          <a:p>
            <a:pPr lvl="2"/>
            <a:endParaRPr lang="en-US" altLang="ko-KR" sz="1500" dirty="0">
              <a:effectLst/>
            </a:endParaRPr>
          </a:p>
          <a:p>
            <a:pPr marL="625475" lvl="2" indent="0">
              <a:buNone/>
            </a:pPr>
            <a:endParaRPr lang="en-US" altLang="ko-KR" sz="1500" dirty="0" smtClean="0">
              <a:effectLst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2204864"/>
            <a:ext cx="7544798" cy="1639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92773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effectLst/>
              </a:rPr>
              <a:t>Methods</a:t>
            </a:r>
            <a:endParaRPr lang="ko-KR" altLang="en-US" dirty="0">
              <a:effectLst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>
                <a:effectLst/>
              </a:rPr>
              <a:t>Transposed Convolution</a:t>
            </a:r>
          </a:p>
          <a:p>
            <a:pPr lvl="1"/>
            <a:r>
              <a:rPr lang="en-US" altLang="ko-KR" dirty="0" smtClean="0">
                <a:effectLst/>
              </a:rPr>
              <a:t>Convolution Operation</a:t>
            </a:r>
          </a:p>
          <a:p>
            <a:pPr marL="360362" lvl="1" indent="0">
              <a:buNone/>
            </a:pPr>
            <a:endParaRPr lang="en-US" altLang="ko-KR" dirty="0" smtClean="0">
              <a:effectLst/>
            </a:endParaRPr>
          </a:p>
          <a:p>
            <a:pPr lvl="1"/>
            <a:endParaRPr lang="en-US" altLang="ko-KR" dirty="0" smtClean="0">
              <a:effectLst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표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75631663"/>
                  </p:ext>
                </p:extLst>
              </p:nvPr>
            </p:nvGraphicFramePr>
            <p:xfrm>
              <a:off x="911906" y="2208333"/>
              <a:ext cx="1375035" cy="864093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458345">
                      <a:extLst>
                        <a:ext uri="{9D8B030D-6E8A-4147-A177-3AD203B41FA5}">
                          <a16:colId xmlns:a16="http://schemas.microsoft.com/office/drawing/2014/main" val="4278673343"/>
                        </a:ext>
                      </a:extLst>
                    </a:gridCol>
                    <a:gridCol w="458345">
                      <a:extLst>
                        <a:ext uri="{9D8B030D-6E8A-4147-A177-3AD203B41FA5}">
                          <a16:colId xmlns:a16="http://schemas.microsoft.com/office/drawing/2014/main" val="3584311943"/>
                        </a:ext>
                      </a:extLst>
                    </a:gridCol>
                    <a:gridCol w="458345">
                      <a:extLst>
                        <a:ext uri="{9D8B030D-6E8A-4147-A177-3AD203B41FA5}">
                          <a16:colId xmlns:a16="http://schemas.microsoft.com/office/drawing/2014/main" val="3827440825"/>
                        </a:ext>
                      </a:extLst>
                    </a:gridCol>
                  </a:tblGrid>
                  <a:tr h="288031"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200" smtClean="0">
                                        <a:latin typeface="Cambria Math" panose="02040503050406030204" pitchFamily="18" charset="0"/>
                                      </a:rPr>
                                      <m:t>1,1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200" dirty="0"/>
                        </a:p>
                      </a:txBody>
                      <a:tcPr marL="71969" marR="71969" marT="35985" marB="35985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200" smtClean="0">
                                        <a:latin typeface="Cambria Math" panose="02040503050406030204" pitchFamily="18" charset="0"/>
                                      </a:rPr>
                                      <m:t>1,2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200" dirty="0"/>
                        </a:p>
                      </a:txBody>
                      <a:tcPr marL="71969" marR="71969" marT="35985" marB="35985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200" smtClean="0">
                                        <a:latin typeface="Cambria Math" panose="02040503050406030204" pitchFamily="18" charset="0"/>
                                      </a:rPr>
                                      <m:t>1,3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200" dirty="0"/>
                        </a:p>
                      </a:txBody>
                      <a:tcPr marL="71969" marR="71969" marT="35985" marB="35985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373267704"/>
                      </a:ext>
                    </a:extLst>
                  </a:tr>
                  <a:tr h="288031"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200" smtClean="0">
                                        <a:latin typeface="Cambria Math" panose="02040503050406030204" pitchFamily="18" charset="0"/>
                                      </a:rPr>
                                      <m:t>2,1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200" dirty="0"/>
                        </a:p>
                      </a:txBody>
                      <a:tcPr marL="71969" marR="71969" marT="35985" marB="35985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200" smtClean="0">
                                        <a:latin typeface="Cambria Math" panose="02040503050406030204" pitchFamily="18" charset="0"/>
                                      </a:rPr>
                                      <m:t>2,2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200" dirty="0"/>
                        </a:p>
                      </a:txBody>
                      <a:tcPr marL="71969" marR="71969" marT="35985" marB="35985"/>
                    </a:tc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200" smtClean="0">
                                        <a:latin typeface="Cambria Math" panose="02040503050406030204" pitchFamily="18" charset="0"/>
                                      </a:rPr>
                                      <m:t>2,3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200" dirty="0"/>
                        </a:p>
                      </a:txBody>
                      <a:tcPr marL="71969" marR="71969" marT="35985" marB="35985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val="194261857"/>
                      </a:ext>
                    </a:extLst>
                  </a:tr>
                  <a:tr h="288031"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200" smtClean="0">
                                        <a:latin typeface="Cambria Math" panose="02040503050406030204" pitchFamily="18" charset="0"/>
                                      </a:rPr>
                                      <m:t>3,1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200" dirty="0"/>
                        </a:p>
                      </a:txBody>
                      <a:tcPr marL="71969" marR="71969" marT="35985" marB="35985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200" smtClean="0">
                                        <a:latin typeface="Cambria Math" panose="02040503050406030204" pitchFamily="18" charset="0"/>
                                      </a:rPr>
                                      <m:t>3,2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200" dirty="0"/>
                        </a:p>
                      </a:txBody>
                      <a:tcPr marL="71969" marR="71969" marT="35985" marB="35985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200" smtClean="0">
                                        <a:latin typeface="Cambria Math" panose="02040503050406030204" pitchFamily="18" charset="0"/>
                                      </a:rPr>
                                      <m:t>3,3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200" dirty="0"/>
                        </a:p>
                      </a:txBody>
                      <a:tcPr marL="71969" marR="71969" marT="35985" marB="35985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11151973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표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75631663"/>
                  </p:ext>
                </p:extLst>
              </p:nvPr>
            </p:nvGraphicFramePr>
            <p:xfrm>
              <a:off x="911906" y="2208333"/>
              <a:ext cx="1375035" cy="864093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458345">
                      <a:extLst>
                        <a:ext uri="{9D8B030D-6E8A-4147-A177-3AD203B41FA5}">
                          <a16:colId xmlns:a16="http://schemas.microsoft.com/office/drawing/2014/main" val="4278673343"/>
                        </a:ext>
                      </a:extLst>
                    </a:gridCol>
                    <a:gridCol w="458345">
                      <a:extLst>
                        <a:ext uri="{9D8B030D-6E8A-4147-A177-3AD203B41FA5}">
                          <a16:colId xmlns:a16="http://schemas.microsoft.com/office/drawing/2014/main" val="3584311943"/>
                        </a:ext>
                      </a:extLst>
                    </a:gridCol>
                    <a:gridCol w="458345">
                      <a:extLst>
                        <a:ext uri="{9D8B030D-6E8A-4147-A177-3AD203B41FA5}">
                          <a16:colId xmlns:a16="http://schemas.microsoft.com/office/drawing/2014/main" val="3827440825"/>
                        </a:ext>
                      </a:extLst>
                    </a:gridCol>
                  </a:tblGrid>
                  <a:tr h="288031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71969" marR="71969" marT="35985" marB="35985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1316" t="-2083" r="-201316" b="-2020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71969" marR="71969" marT="35985" marB="35985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102667" t="-2083" r="-104000" b="-2020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71969" marR="71969" marT="35985" marB="35985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200000" t="-2083" r="-2632" b="-20208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73267704"/>
                      </a:ext>
                    </a:extLst>
                  </a:tr>
                  <a:tr h="288031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71969" marR="71969" marT="35985" marB="35985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3"/>
                          <a:stretch>
                            <a:fillRect l="-1316" t="-104255" r="-201316" b="-1063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71969" marR="71969" marT="35985" marB="35985">
                        <a:blipFill>
                          <a:blip r:embed="rId3"/>
                          <a:stretch>
                            <a:fillRect l="-102667" t="-104255" r="-104000" b="-1063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71969" marR="71969" marT="35985" marB="35985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3"/>
                          <a:stretch>
                            <a:fillRect l="-200000" t="-104255" r="-2632" b="-10638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4261857"/>
                      </a:ext>
                    </a:extLst>
                  </a:tr>
                  <a:tr h="288031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71969" marR="71969" marT="35985" marB="35985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316" t="-200000" r="-201316" b="-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71969" marR="71969" marT="35985" marB="35985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2667" t="-200000" r="-104000" b="-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71969" marR="71969" marT="35985" marB="35985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0000" t="-200000" r="-2632" b="-41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1151973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표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94209181"/>
                  </p:ext>
                </p:extLst>
              </p:nvPr>
            </p:nvGraphicFramePr>
            <p:xfrm>
              <a:off x="2760607" y="2112836"/>
              <a:ext cx="1619208" cy="1224136"/>
            </p:xfrm>
            <a:graphic>
              <a:graphicData uri="http://schemas.openxmlformats.org/drawingml/2006/table">
                <a:tbl>
                  <a:tblPr>
                    <a:tableStyleId>{F5AB1C69-6EDB-4FF4-983F-18BD219EF322}</a:tableStyleId>
                  </a:tblPr>
                  <a:tblGrid>
                    <a:gridCol w="404802">
                      <a:extLst>
                        <a:ext uri="{9D8B030D-6E8A-4147-A177-3AD203B41FA5}">
                          <a16:colId xmlns:a16="http://schemas.microsoft.com/office/drawing/2014/main" val="961427194"/>
                        </a:ext>
                      </a:extLst>
                    </a:gridCol>
                    <a:gridCol w="404802">
                      <a:extLst>
                        <a:ext uri="{9D8B030D-6E8A-4147-A177-3AD203B41FA5}">
                          <a16:colId xmlns:a16="http://schemas.microsoft.com/office/drawing/2014/main" val="4005790656"/>
                        </a:ext>
                      </a:extLst>
                    </a:gridCol>
                    <a:gridCol w="404802">
                      <a:extLst>
                        <a:ext uri="{9D8B030D-6E8A-4147-A177-3AD203B41FA5}">
                          <a16:colId xmlns:a16="http://schemas.microsoft.com/office/drawing/2014/main" val="518790039"/>
                        </a:ext>
                      </a:extLst>
                    </a:gridCol>
                    <a:gridCol w="404802">
                      <a:extLst>
                        <a:ext uri="{9D8B030D-6E8A-4147-A177-3AD203B41FA5}">
                          <a16:colId xmlns:a16="http://schemas.microsoft.com/office/drawing/2014/main" val="3474536517"/>
                        </a:ext>
                      </a:extLst>
                    </a:gridCol>
                  </a:tblGrid>
                  <a:tr h="306034"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sz="1200" b="0" i="1" smtClean="0">
                                        <a:latin typeface="Cambria Math" panose="02040503050406030204" pitchFamily="18" charset="0"/>
                                      </a:rPr>
                                      <m:t>1,1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2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sz="1200" b="0" i="1" smtClean="0">
                                        <a:latin typeface="Cambria Math" panose="02040503050406030204" pitchFamily="18" charset="0"/>
                                      </a:rPr>
                                      <m:t>1,2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200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sz="1200" b="0" i="1" smtClean="0">
                                        <a:latin typeface="Cambria Math" panose="02040503050406030204" pitchFamily="18" charset="0"/>
                                      </a:rPr>
                                      <m:t>1,3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200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sz="1200" b="0" i="1" smtClean="0">
                                        <a:latin typeface="Cambria Math" panose="02040503050406030204" pitchFamily="18" charset="0"/>
                                      </a:rPr>
                                      <m:t>1,4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200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3294589181"/>
                      </a:ext>
                    </a:extLst>
                  </a:tr>
                  <a:tr h="306034"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sz="1200" b="0" i="1" smtClean="0">
                                        <a:latin typeface="Cambria Math" panose="02040503050406030204" pitchFamily="18" charset="0"/>
                                      </a:rPr>
                                      <m:t>2,1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2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sz="1200" b="0" i="1" smtClean="0">
                                        <a:latin typeface="Cambria Math" panose="02040503050406030204" pitchFamily="18" charset="0"/>
                                      </a:rPr>
                                      <m:t>2,2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sz="1200" b="0" i="1" smtClean="0">
                                        <a:latin typeface="Cambria Math" panose="02040503050406030204" pitchFamily="18" charset="0"/>
                                      </a:rPr>
                                      <m:t>2,3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sz="1200" b="0" i="1" smtClean="0">
                                        <a:latin typeface="Cambria Math" panose="02040503050406030204" pitchFamily="18" charset="0"/>
                                      </a:rPr>
                                      <m:t>2,4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200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val="79553932"/>
                      </a:ext>
                    </a:extLst>
                  </a:tr>
                  <a:tr h="306034"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sz="1200" b="0" i="1" smtClean="0">
                                        <a:latin typeface="Cambria Math" panose="02040503050406030204" pitchFamily="18" charset="0"/>
                                      </a:rPr>
                                      <m:t>3,1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2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sz="1200" b="0" i="1" smtClean="0">
                                        <a:latin typeface="Cambria Math" panose="02040503050406030204" pitchFamily="18" charset="0"/>
                                      </a:rPr>
                                      <m:t>3,2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sz="1200" b="0" i="1" smtClean="0">
                                        <a:latin typeface="Cambria Math" panose="02040503050406030204" pitchFamily="18" charset="0"/>
                                      </a:rPr>
                                      <m:t>3,3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sz="1200" b="0" i="1" smtClean="0">
                                        <a:latin typeface="Cambria Math" panose="02040503050406030204" pitchFamily="18" charset="0"/>
                                      </a:rPr>
                                      <m:t>3,4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200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val="3055223791"/>
                      </a:ext>
                    </a:extLst>
                  </a:tr>
                  <a:tr h="306034"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sz="1200" b="0" i="1" smtClean="0">
                                        <a:latin typeface="Cambria Math" panose="02040503050406030204" pitchFamily="18" charset="0"/>
                                      </a:rPr>
                                      <m:t>4,1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2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sz="1200" b="0" i="1" smtClean="0">
                                        <a:latin typeface="Cambria Math" panose="02040503050406030204" pitchFamily="18" charset="0"/>
                                      </a:rPr>
                                      <m:t>4,2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200" dirty="0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sz="1200" b="0" i="1" smtClean="0">
                                        <a:latin typeface="Cambria Math" panose="02040503050406030204" pitchFamily="18" charset="0"/>
                                      </a:rPr>
                                      <m:t>4,3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200" dirty="0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sz="1200" b="0" i="1" smtClean="0">
                                        <a:latin typeface="Cambria Math" panose="02040503050406030204" pitchFamily="18" charset="0"/>
                                      </a:rPr>
                                      <m:t>4,4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200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93977425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표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94209181"/>
                  </p:ext>
                </p:extLst>
              </p:nvPr>
            </p:nvGraphicFramePr>
            <p:xfrm>
              <a:off x="2760607" y="2112836"/>
              <a:ext cx="1619208" cy="1224136"/>
            </p:xfrm>
            <a:graphic>
              <a:graphicData uri="http://schemas.openxmlformats.org/drawingml/2006/table">
                <a:tbl>
                  <a:tblPr>
                    <a:tableStyleId>{F5AB1C69-6EDB-4FF4-983F-18BD219EF322}</a:tableStyleId>
                  </a:tblPr>
                  <a:tblGrid>
                    <a:gridCol w="404802">
                      <a:extLst>
                        <a:ext uri="{9D8B030D-6E8A-4147-A177-3AD203B41FA5}">
                          <a16:colId xmlns:a16="http://schemas.microsoft.com/office/drawing/2014/main" val="961427194"/>
                        </a:ext>
                      </a:extLst>
                    </a:gridCol>
                    <a:gridCol w="404802">
                      <a:extLst>
                        <a:ext uri="{9D8B030D-6E8A-4147-A177-3AD203B41FA5}">
                          <a16:colId xmlns:a16="http://schemas.microsoft.com/office/drawing/2014/main" val="4005790656"/>
                        </a:ext>
                      </a:extLst>
                    </a:gridCol>
                    <a:gridCol w="404802">
                      <a:extLst>
                        <a:ext uri="{9D8B030D-6E8A-4147-A177-3AD203B41FA5}">
                          <a16:colId xmlns:a16="http://schemas.microsoft.com/office/drawing/2014/main" val="518790039"/>
                        </a:ext>
                      </a:extLst>
                    </a:gridCol>
                    <a:gridCol w="404802">
                      <a:extLst>
                        <a:ext uri="{9D8B030D-6E8A-4147-A177-3AD203B41FA5}">
                          <a16:colId xmlns:a16="http://schemas.microsoft.com/office/drawing/2014/main" val="3474536517"/>
                        </a:ext>
                      </a:extLst>
                    </a:gridCol>
                  </a:tblGrid>
                  <a:tr h="306034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4"/>
                          <a:stretch>
                            <a:fillRect l="-1493" t="-1961" r="-301493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4"/>
                          <a:stretch>
                            <a:fillRect l="-101493" t="-1961" r="-201493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4"/>
                          <a:stretch>
                            <a:fillRect l="-204545" t="-1961" r="-104545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4"/>
                          <a:stretch>
                            <a:fillRect l="-300000" t="-1961" r="-2985" b="-3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94589181"/>
                      </a:ext>
                    </a:extLst>
                  </a:tr>
                  <a:tr h="306034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4"/>
                          <a:stretch>
                            <a:fillRect l="-1493" t="-104000" r="-301493" b="-206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4"/>
                          <a:stretch>
                            <a:fillRect l="-101493" t="-104000" r="-201493" b="-206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4"/>
                          <a:stretch>
                            <a:fillRect l="-204545" t="-104000" r="-104545" b="-206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4"/>
                          <a:stretch>
                            <a:fillRect l="-300000" t="-104000" r="-2985" b="-206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9553932"/>
                      </a:ext>
                    </a:extLst>
                  </a:tr>
                  <a:tr h="306034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4"/>
                          <a:stretch>
                            <a:fillRect l="-1493" t="-200000" r="-301493" b="-1019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4"/>
                          <a:stretch>
                            <a:fillRect l="-101493" t="-200000" r="-201493" b="-1019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4"/>
                          <a:stretch>
                            <a:fillRect l="-204545" t="-200000" r="-104545" b="-1019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4"/>
                          <a:stretch>
                            <a:fillRect l="-300000" t="-200000" r="-2985" b="-10196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55223791"/>
                      </a:ext>
                    </a:extLst>
                  </a:tr>
                  <a:tr h="306034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493" t="-306000" r="-301493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1493" t="-306000" r="-201493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4545" t="-306000" r="-104545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00000" t="-306000" r="-2985" b="-4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3977425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표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32432688"/>
                  </p:ext>
                </p:extLst>
              </p:nvPr>
            </p:nvGraphicFramePr>
            <p:xfrm>
              <a:off x="4852649" y="2369708"/>
              <a:ext cx="827928" cy="591410"/>
            </p:xfrm>
            <a:graphic>
              <a:graphicData uri="http://schemas.openxmlformats.org/drawingml/2006/table">
                <a:tbl>
                  <a:tblPr>
                    <a:tableStyleId>{93296810-A885-4BE3-A3E7-6D5BEEA58F35}</a:tableStyleId>
                  </a:tblPr>
                  <a:tblGrid>
                    <a:gridCol w="413964">
                      <a:extLst>
                        <a:ext uri="{9D8B030D-6E8A-4147-A177-3AD203B41FA5}">
                          <a16:colId xmlns:a16="http://schemas.microsoft.com/office/drawing/2014/main" val="3507689893"/>
                        </a:ext>
                      </a:extLst>
                    </a:gridCol>
                    <a:gridCol w="413964">
                      <a:extLst>
                        <a:ext uri="{9D8B030D-6E8A-4147-A177-3AD203B41FA5}">
                          <a16:colId xmlns:a16="http://schemas.microsoft.com/office/drawing/2014/main" val="3810753030"/>
                        </a:ext>
                      </a:extLst>
                    </a:gridCol>
                  </a:tblGrid>
                  <a:tr h="331709"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1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1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ko-KR" sz="1100" b="0" i="1" smtClean="0">
                                        <a:latin typeface="Cambria Math" panose="02040503050406030204" pitchFamily="18" charset="0"/>
                                      </a:rPr>
                                      <m:t>1,1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100" dirty="0"/>
                        </a:p>
                      </a:txBody>
                      <a:tcPr marL="81791" marR="81791" marT="40896" marB="40896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1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1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ko-KR" sz="1100" b="0" i="1" smtClean="0">
                                        <a:latin typeface="Cambria Math" panose="02040503050406030204" pitchFamily="18" charset="0"/>
                                      </a:rPr>
                                      <m:t>1,2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100" dirty="0"/>
                        </a:p>
                      </a:txBody>
                      <a:tcPr marL="81791" marR="81791" marT="40896" marB="40896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930122554"/>
                      </a:ext>
                    </a:extLst>
                  </a:tr>
                  <a:tr h="259701"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1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1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ko-KR" sz="1100" b="0" i="1" smtClean="0">
                                        <a:latin typeface="Cambria Math" panose="02040503050406030204" pitchFamily="18" charset="0"/>
                                      </a:rPr>
                                      <m:t>2,1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100" dirty="0"/>
                        </a:p>
                      </a:txBody>
                      <a:tcPr marL="81791" marR="81791" marT="40896" marB="40896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1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1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ko-KR" sz="1100" b="0" i="1" smtClean="0">
                                        <a:latin typeface="Cambria Math" panose="02040503050406030204" pitchFamily="18" charset="0"/>
                                      </a:rPr>
                                      <m:t>2,2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100" dirty="0"/>
                        </a:p>
                      </a:txBody>
                      <a:tcPr marL="81791" marR="81791" marT="40896" marB="40896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38153671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표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32432688"/>
                  </p:ext>
                </p:extLst>
              </p:nvPr>
            </p:nvGraphicFramePr>
            <p:xfrm>
              <a:off x="4852649" y="2369708"/>
              <a:ext cx="827928" cy="591410"/>
            </p:xfrm>
            <a:graphic>
              <a:graphicData uri="http://schemas.openxmlformats.org/drawingml/2006/table">
                <a:tbl>
                  <a:tblPr>
                    <a:tableStyleId>{93296810-A885-4BE3-A3E7-6D5BEEA58F35}</a:tableStyleId>
                  </a:tblPr>
                  <a:tblGrid>
                    <a:gridCol w="413964">
                      <a:extLst>
                        <a:ext uri="{9D8B030D-6E8A-4147-A177-3AD203B41FA5}">
                          <a16:colId xmlns:a16="http://schemas.microsoft.com/office/drawing/2014/main" val="3507689893"/>
                        </a:ext>
                      </a:extLst>
                    </a:gridCol>
                    <a:gridCol w="413964">
                      <a:extLst>
                        <a:ext uri="{9D8B030D-6E8A-4147-A177-3AD203B41FA5}">
                          <a16:colId xmlns:a16="http://schemas.microsoft.com/office/drawing/2014/main" val="3810753030"/>
                        </a:ext>
                      </a:extLst>
                    </a:gridCol>
                  </a:tblGrid>
                  <a:tr h="331709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81791" marR="81791" marT="40896" marB="40896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5"/>
                          <a:stretch>
                            <a:fillRect l="-2941" t="-1818" r="-102941" b="-818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81791" marR="81791" marT="40896" marB="40896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5"/>
                          <a:stretch>
                            <a:fillRect l="-102941" t="-1818" r="-2941" b="-8181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30122554"/>
                      </a:ext>
                    </a:extLst>
                  </a:tr>
                  <a:tr h="259701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81791" marR="81791" marT="40896" marB="40896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2941" t="-130233" r="-102941" b="-46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81791" marR="81791" marT="40896" marB="40896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02941" t="-130233" r="-2941" b="-46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81536719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표 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36559983"/>
                  </p:ext>
                </p:extLst>
              </p:nvPr>
            </p:nvGraphicFramePr>
            <p:xfrm>
              <a:off x="467544" y="4160907"/>
              <a:ext cx="6277712" cy="951356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392357">
                      <a:extLst>
                        <a:ext uri="{9D8B030D-6E8A-4147-A177-3AD203B41FA5}">
                          <a16:colId xmlns:a16="http://schemas.microsoft.com/office/drawing/2014/main" val="1492054239"/>
                        </a:ext>
                      </a:extLst>
                    </a:gridCol>
                    <a:gridCol w="392357">
                      <a:extLst>
                        <a:ext uri="{9D8B030D-6E8A-4147-A177-3AD203B41FA5}">
                          <a16:colId xmlns:a16="http://schemas.microsoft.com/office/drawing/2014/main" val="3975989531"/>
                        </a:ext>
                      </a:extLst>
                    </a:gridCol>
                    <a:gridCol w="392357">
                      <a:extLst>
                        <a:ext uri="{9D8B030D-6E8A-4147-A177-3AD203B41FA5}">
                          <a16:colId xmlns:a16="http://schemas.microsoft.com/office/drawing/2014/main" val="3654920064"/>
                        </a:ext>
                      </a:extLst>
                    </a:gridCol>
                    <a:gridCol w="392357">
                      <a:extLst>
                        <a:ext uri="{9D8B030D-6E8A-4147-A177-3AD203B41FA5}">
                          <a16:colId xmlns:a16="http://schemas.microsoft.com/office/drawing/2014/main" val="3259549382"/>
                        </a:ext>
                      </a:extLst>
                    </a:gridCol>
                    <a:gridCol w="392357">
                      <a:extLst>
                        <a:ext uri="{9D8B030D-6E8A-4147-A177-3AD203B41FA5}">
                          <a16:colId xmlns:a16="http://schemas.microsoft.com/office/drawing/2014/main" val="3017438305"/>
                        </a:ext>
                      </a:extLst>
                    </a:gridCol>
                    <a:gridCol w="392357">
                      <a:extLst>
                        <a:ext uri="{9D8B030D-6E8A-4147-A177-3AD203B41FA5}">
                          <a16:colId xmlns:a16="http://schemas.microsoft.com/office/drawing/2014/main" val="2393180132"/>
                        </a:ext>
                      </a:extLst>
                    </a:gridCol>
                    <a:gridCol w="392357">
                      <a:extLst>
                        <a:ext uri="{9D8B030D-6E8A-4147-A177-3AD203B41FA5}">
                          <a16:colId xmlns:a16="http://schemas.microsoft.com/office/drawing/2014/main" val="209413672"/>
                        </a:ext>
                      </a:extLst>
                    </a:gridCol>
                    <a:gridCol w="392357">
                      <a:extLst>
                        <a:ext uri="{9D8B030D-6E8A-4147-A177-3AD203B41FA5}">
                          <a16:colId xmlns:a16="http://schemas.microsoft.com/office/drawing/2014/main" val="2461508606"/>
                        </a:ext>
                      </a:extLst>
                    </a:gridCol>
                    <a:gridCol w="392357">
                      <a:extLst>
                        <a:ext uri="{9D8B030D-6E8A-4147-A177-3AD203B41FA5}">
                          <a16:colId xmlns:a16="http://schemas.microsoft.com/office/drawing/2014/main" val="1436442452"/>
                        </a:ext>
                      </a:extLst>
                    </a:gridCol>
                    <a:gridCol w="392357">
                      <a:extLst>
                        <a:ext uri="{9D8B030D-6E8A-4147-A177-3AD203B41FA5}">
                          <a16:colId xmlns:a16="http://schemas.microsoft.com/office/drawing/2014/main" val="3547261013"/>
                        </a:ext>
                      </a:extLst>
                    </a:gridCol>
                    <a:gridCol w="392357">
                      <a:extLst>
                        <a:ext uri="{9D8B030D-6E8A-4147-A177-3AD203B41FA5}">
                          <a16:colId xmlns:a16="http://schemas.microsoft.com/office/drawing/2014/main" val="985442735"/>
                        </a:ext>
                      </a:extLst>
                    </a:gridCol>
                    <a:gridCol w="392357">
                      <a:extLst>
                        <a:ext uri="{9D8B030D-6E8A-4147-A177-3AD203B41FA5}">
                          <a16:colId xmlns:a16="http://schemas.microsoft.com/office/drawing/2014/main" val="429386682"/>
                        </a:ext>
                      </a:extLst>
                    </a:gridCol>
                    <a:gridCol w="392357">
                      <a:extLst>
                        <a:ext uri="{9D8B030D-6E8A-4147-A177-3AD203B41FA5}">
                          <a16:colId xmlns:a16="http://schemas.microsoft.com/office/drawing/2014/main" val="3876947505"/>
                        </a:ext>
                      </a:extLst>
                    </a:gridCol>
                    <a:gridCol w="392357">
                      <a:extLst>
                        <a:ext uri="{9D8B030D-6E8A-4147-A177-3AD203B41FA5}">
                          <a16:colId xmlns:a16="http://schemas.microsoft.com/office/drawing/2014/main" val="3252905306"/>
                        </a:ext>
                      </a:extLst>
                    </a:gridCol>
                    <a:gridCol w="392357">
                      <a:extLst>
                        <a:ext uri="{9D8B030D-6E8A-4147-A177-3AD203B41FA5}">
                          <a16:colId xmlns:a16="http://schemas.microsoft.com/office/drawing/2014/main" val="80748126"/>
                        </a:ext>
                      </a:extLst>
                    </a:gridCol>
                    <a:gridCol w="392357">
                      <a:extLst>
                        <a:ext uri="{9D8B030D-6E8A-4147-A177-3AD203B41FA5}">
                          <a16:colId xmlns:a16="http://schemas.microsoft.com/office/drawing/2014/main" val="727101738"/>
                        </a:ext>
                      </a:extLst>
                    </a:gridCol>
                  </a:tblGrid>
                  <a:tr h="237839"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9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900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900" b="0" i="1" smtClean="0">
                                        <a:latin typeface="Cambria Math" panose="02040503050406030204" pitchFamily="18" charset="0"/>
                                      </a:rPr>
                                      <m:t>1,1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900" dirty="0"/>
                        </a:p>
                      </a:txBody>
                      <a:tcPr marL="65423" marR="65423" marT="32712" marB="32712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9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900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900" b="0" i="1" smtClean="0">
                                        <a:latin typeface="Cambria Math" panose="02040503050406030204" pitchFamily="18" charset="0"/>
                                      </a:rPr>
                                      <m:t>1,2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900" dirty="0"/>
                        </a:p>
                      </a:txBody>
                      <a:tcPr marL="65423" marR="65423" marT="32712" marB="32712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9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900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900" b="0" i="1" smtClean="0">
                                        <a:latin typeface="Cambria Math" panose="02040503050406030204" pitchFamily="18" charset="0"/>
                                      </a:rPr>
                                      <m:t>1,3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900" dirty="0"/>
                        </a:p>
                      </a:txBody>
                      <a:tcPr marL="65423" marR="65423" marT="32712" marB="32712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sz="900" dirty="0"/>
                        </a:p>
                      </a:txBody>
                      <a:tcPr marL="83123" marR="83123" marT="41561" marB="41561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9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900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900" b="0" i="1" smtClean="0">
                                        <a:latin typeface="Cambria Math" panose="02040503050406030204" pitchFamily="18" charset="0"/>
                                      </a:rPr>
                                      <m:t>2,1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900" dirty="0"/>
                        </a:p>
                      </a:txBody>
                      <a:tcPr marL="65423" marR="65423" marT="32712" marB="32712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9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900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900" b="0" i="1" smtClean="0">
                                        <a:latin typeface="Cambria Math" panose="02040503050406030204" pitchFamily="18" charset="0"/>
                                      </a:rPr>
                                      <m:t>2,2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900" dirty="0"/>
                        </a:p>
                      </a:txBody>
                      <a:tcPr marL="65423" marR="65423" marT="32712" marB="32712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9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900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900" b="0" i="1" smtClean="0">
                                        <a:latin typeface="Cambria Math" panose="02040503050406030204" pitchFamily="18" charset="0"/>
                                      </a:rPr>
                                      <m:t>2,3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900" dirty="0"/>
                        </a:p>
                      </a:txBody>
                      <a:tcPr marL="65423" marR="65423" marT="32712" marB="32712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ko-KR" altLang="en-US" sz="900" dirty="0"/>
                        </a:p>
                      </a:txBody>
                      <a:tcPr marL="83123" marR="83123" marT="41561" marB="41561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9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900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900" b="0" i="1" smtClean="0">
                                        <a:latin typeface="Cambria Math" panose="02040503050406030204" pitchFamily="18" charset="0"/>
                                      </a:rPr>
                                      <m:t>3,1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900" dirty="0"/>
                        </a:p>
                      </a:txBody>
                      <a:tcPr marL="65423" marR="65423" marT="32712" marB="32712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9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900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900" b="0" i="1" smtClean="0">
                                        <a:latin typeface="Cambria Math" panose="02040503050406030204" pitchFamily="18" charset="0"/>
                                      </a:rPr>
                                      <m:t>3,2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900" dirty="0"/>
                        </a:p>
                      </a:txBody>
                      <a:tcPr marL="65423" marR="65423" marT="32712" marB="32712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9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900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900" b="0" i="1" smtClean="0">
                                        <a:latin typeface="Cambria Math" panose="02040503050406030204" pitchFamily="18" charset="0"/>
                                      </a:rPr>
                                      <m:t>3,3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900" dirty="0"/>
                        </a:p>
                      </a:txBody>
                      <a:tcPr marL="65423" marR="65423" marT="32712" marB="32712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ko-KR" altLang="en-US" sz="900" dirty="0"/>
                        </a:p>
                      </a:txBody>
                      <a:tcPr marL="65423" marR="65423" marT="32712" marB="32712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ko-KR" altLang="en-US" sz="900" dirty="0"/>
                        </a:p>
                      </a:txBody>
                      <a:tcPr marL="65423" marR="65423" marT="32712" marB="32712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ko-KR" altLang="en-US" sz="9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Times New Roman"/>
                            <a:ea typeface="맑은 고딕"/>
                            <a:cs typeface="+mn-cs"/>
                          </a:endParaRPr>
                        </a:p>
                      </a:txBody>
                      <a:tcPr marL="65423" marR="65423" marT="32712" marB="32712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ko-KR" altLang="en-US" sz="9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Times New Roman"/>
                            <a:ea typeface="맑은 고딕"/>
                            <a:cs typeface="+mn-cs"/>
                          </a:endParaRPr>
                        </a:p>
                      </a:txBody>
                      <a:tcPr marL="65423" marR="65423" marT="32712" marB="32712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ko-KR" altLang="en-US" sz="9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Times New Roman"/>
                            <a:ea typeface="맑은 고딕"/>
                            <a:cs typeface="+mn-cs"/>
                          </a:endParaRPr>
                        </a:p>
                      </a:txBody>
                      <a:tcPr marL="65423" marR="65423" marT="32712" marB="32712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445803955"/>
                      </a:ext>
                    </a:extLst>
                  </a:tr>
                  <a:tr h="237839"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sz="900" dirty="0"/>
                        </a:p>
                      </a:txBody>
                      <a:tcPr marL="83123" marR="83123" marT="41561" marB="4156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9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900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900" b="0" i="1" smtClean="0">
                                        <a:latin typeface="Cambria Math" panose="02040503050406030204" pitchFamily="18" charset="0"/>
                                      </a:rPr>
                                      <m:t>1,1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900" dirty="0"/>
                        </a:p>
                      </a:txBody>
                      <a:tcPr marL="65423" marR="65423" marT="32712" marB="32712"/>
                    </a:tc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9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900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900" b="0" i="1" smtClean="0">
                                        <a:latin typeface="Cambria Math" panose="02040503050406030204" pitchFamily="18" charset="0"/>
                                      </a:rPr>
                                      <m:t>1,2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900" dirty="0"/>
                        </a:p>
                      </a:txBody>
                      <a:tcPr marL="65423" marR="65423" marT="32712" marB="32712"/>
                    </a:tc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9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900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900" b="0" i="1" smtClean="0">
                                        <a:latin typeface="Cambria Math" panose="02040503050406030204" pitchFamily="18" charset="0"/>
                                      </a:rPr>
                                      <m:t>1,3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900" dirty="0"/>
                        </a:p>
                      </a:txBody>
                      <a:tcPr marL="65423" marR="65423" marT="32712" marB="32712"/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sz="900" dirty="0"/>
                        </a:p>
                      </a:txBody>
                      <a:tcPr marL="83123" marR="83123" marT="41561" marB="41561"/>
                    </a:tc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9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900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900" b="0" i="1" smtClean="0">
                                        <a:latin typeface="Cambria Math" panose="02040503050406030204" pitchFamily="18" charset="0"/>
                                      </a:rPr>
                                      <m:t>2,1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900" dirty="0"/>
                        </a:p>
                      </a:txBody>
                      <a:tcPr marL="65423" marR="65423" marT="32712" marB="32712"/>
                    </a:tc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9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900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900" b="0" i="1" smtClean="0">
                                        <a:latin typeface="Cambria Math" panose="02040503050406030204" pitchFamily="18" charset="0"/>
                                      </a:rPr>
                                      <m:t>2,2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900" dirty="0"/>
                        </a:p>
                      </a:txBody>
                      <a:tcPr marL="65423" marR="65423" marT="32712" marB="32712"/>
                    </a:tc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9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900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900" b="0" i="1" smtClean="0">
                                        <a:latin typeface="Cambria Math" panose="02040503050406030204" pitchFamily="18" charset="0"/>
                                      </a:rPr>
                                      <m:t>2,3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900" dirty="0"/>
                        </a:p>
                      </a:txBody>
                      <a:tcPr marL="65423" marR="65423" marT="32712" marB="32712"/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sz="900" dirty="0"/>
                        </a:p>
                      </a:txBody>
                      <a:tcPr marL="83123" marR="83123" marT="41561" marB="41561"/>
                    </a:tc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9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900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900" b="0" i="1" smtClean="0">
                                        <a:latin typeface="Cambria Math" panose="02040503050406030204" pitchFamily="18" charset="0"/>
                                      </a:rPr>
                                      <m:t>3,1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900" dirty="0"/>
                        </a:p>
                      </a:txBody>
                      <a:tcPr marL="65423" marR="65423" marT="32712" marB="32712"/>
                    </a:tc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9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900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900" b="0" i="1" smtClean="0">
                                        <a:latin typeface="Cambria Math" panose="02040503050406030204" pitchFamily="18" charset="0"/>
                                      </a:rPr>
                                      <m:t>3,2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900" dirty="0"/>
                        </a:p>
                      </a:txBody>
                      <a:tcPr marL="65423" marR="65423" marT="32712" marB="32712"/>
                    </a:tc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9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900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900" b="0" i="1" smtClean="0">
                                        <a:latin typeface="Cambria Math" panose="02040503050406030204" pitchFamily="18" charset="0"/>
                                      </a:rPr>
                                      <m:t>3,3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900" dirty="0"/>
                        </a:p>
                      </a:txBody>
                      <a:tcPr marL="65423" marR="65423" marT="32712" marB="32712"/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sz="900" dirty="0"/>
                        </a:p>
                      </a:txBody>
                      <a:tcPr marL="83123" marR="83123" marT="41561" marB="41561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ko-KR" altLang="en-US" sz="9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Times New Roman"/>
                            <a:ea typeface="맑은 고딕"/>
                            <a:cs typeface="+mn-cs"/>
                          </a:endParaRPr>
                        </a:p>
                      </a:txBody>
                      <a:tcPr marL="83123" marR="83123" marT="41561" marB="41561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ko-KR" altLang="en-US" sz="9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Times New Roman"/>
                            <a:ea typeface="맑은 고딕"/>
                            <a:cs typeface="+mn-cs"/>
                          </a:endParaRPr>
                        </a:p>
                      </a:txBody>
                      <a:tcPr marL="83123" marR="83123" marT="41561" marB="41561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ko-KR" altLang="en-US" sz="9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Times New Roman"/>
                            <a:ea typeface="맑은 고딕"/>
                            <a:cs typeface="+mn-cs"/>
                          </a:endParaRPr>
                        </a:p>
                      </a:txBody>
                      <a:tcPr marL="83123" marR="83123" marT="41561" marB="41561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val="3286857961"/>
                      </a:ext>
                    </a:extLst>
                  </a:tr>
                  <a:tr h="237839"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sz="900"/>
                        </a:p>
                      </a:txBody>
                      <a:tcPr marL="83123" marR="83123" marT="41561" marB="4156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sz="900"/>
                        </a:p>
                      </a:txBody>
                      <a:tcPr marL="83123" marR="83123" marT="41561" marB="41561"/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sz="900" dirty="0"/>
                        </a:p>
                      </a:txBody>
                      <a:tcPr marL="83123" marR="83123" marT="41561" marB="41561"/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sz="900" dirty="0"/>
                        </a:p>
                      </a:txBody>
                      <a:tcPr marL="83123" marR="83123" marT="41561" marB="41561"/>
                    </a:tc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9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900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900" b="0" i="1" smtClean="0">
                                        <a:latin typeface="Cambria Math" panose="02040503050406030204" pitchFamily="18" charset="0"/>
                                      </a:rPr>
                                      <m:t>1,1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900" dirty="0"/>
                        </a:p>
                      </a:txBody>
                      <a:tcPr marL="65423" marR="65423" marT="32712" marB="32712"/>
                    </a:tc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9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900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900" b="0" i="1" smtClean="0">
                                        <a:latin typeface="Cambria Math" panose="02040503050406030204" pitchFamily="18" charset="0"/>
                                      </a:rPr>
                                      <m:t>1,2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900" dirty="0"/>
                        </a:p>
                      </a:txBody>
                      <a:tcPr marL="65423" marR="65423" marT="32712" marB="32712"/>
                    </a:tc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9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900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900" b="0" i="1" smtClean="0">
                                        <a:latin typeface="Cambria Math" panose="02040503050406030204" pitchFamily="18" charset="0"/>
                                      </a:rPr>
                                      <m:t>1,3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900" dirty="0"/>
                        </a:p>
                      </a:txBody>
                      <a:tcPr marL="65423" marR="65423" marT="32712" marB="32712"/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sz="900" dirty="0"/>
                        </a:p>
                      </a:txBody>
                      <a:tcPr marL="83123" marR="83123" marT="41561" marB="41561"/>
                    </a:tc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9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900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900" b="0" i="1" smtClean="0">
                                        <a:latin typeface="Cambria Math" panose="02040503050406030204" pitchFamily="18" charset="0"/>
                                      </a:rPr>
                                      <m:t>2,1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900" dirty="0"/>
                        </a:p>
                      </a:txBody>
                      <a:tcPr marL="65423" marR="65423" marT="32712" marB="32712"/>
                    </a:tc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9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900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900" b="0" i="1" smtClean="0">
                                        <a:latin typeface="Cambria Math" panose="02040503050406030204" pitchFamily="18" charset="0"/>
                                      </a:rPr>
                                      <m:t>2,2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900" dirty="0"/>
                        </a:p>
                      </a:txBody>
                      <a:tcPr marL="65423" marR="65423" marT="32712" marB="32712"/>
                    </a:tc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9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900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900" b="0" i="1" smtClean="0">
                                        <a:latin typeface="Cambria Math" panose="02040503050406030204" pitchFamily="18" charset="0"/>
                                      </a:rPr>
                                      <m:t>2,3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900" dirty="0"/>
                        </a:p>
                      </a:txBody>
                      <a:tcPr marL="65423" marR="65423" marT="32712" marB="32712"/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sz="900" dirty="0"/>
                        </a:p>
                      </a:txBody>
                      <a:tcPr marL="83123" marR="83123" marT="41561" marB="41561"/>
                    </a:tc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9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900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900" b="0" i="1" smtClean="0">
                                        <a:latin typeface="Cambria Math" panose="02040503050406030204" pitchFamily="18" charset="0"/>
                                      </a:rPr>
                                      <m:t>3,1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900" dirty="0"/>
                        </a:p>
                      </a:txBody>
                      <a:tcPr marL="65423" marR="65423" marT="32712" marB="32712"/>
                    </a:tc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9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900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900" b="0" i="1" smtClean="0">
                                        <a:latin typeface="Cambria Math" panose="02040503050406030204" pitchFamily="18" charset="0"/>
                                      </a:rPr>
                                      <m:t>3,2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900" dirty="0"/>
                        </a:p>
                      </a:txBody>
                      <a:tcPr marL="65423" marR="65423" marT="32712" marB="32712"/>
                    </a:tc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9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900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900" b="0" i="1" smtClean="0">
                                        <a:latin typeface="Cambria Math" panose="02040503050406030204" pitchFamily="18" charset="0"/>
                                      </a:rPr>
                                      <m:t>3,3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900" dirty="0"/>
                        </a:p>
                      </a:txBody>
                      <a:tcPr marL="65423" marR="65423" marT="32712" marB="32712"/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sz="900" dirty="0"/>
                        </a:p>
                      </a:txBody>
                      <a:tcPr marL="83123" marR="83123" marT="41561" marB="41561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val="1808385925"/>
                      </a:ext>
                    </a:extLst>
                  </a:tr>
                  <a:tr h="237839"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sz="900"/>
                        </a:p>
                      </a:txBody>
                      <a:tcPr marL="83123" marR="83123" marT="41561" marB="4156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sz="900" dirty="0"/>
                        </a:p>
                      </a:txBody>
                      <a:tcPr marL="83123" marR="83123" marT="41561" marB="41561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sz="900"/>
                        </a:p>
                      </a:txBody>
                      <a:tcPr marL="83123" marR="83123" marT="41561" marB="41561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sz="900" dirty="0"/>
                        </a:p>
                      </a:txBody>
                      <a:tcPr marL="83123" marR="83123" marT="41561" marB="41561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sz="900"/>
                        </a:p>
                      </a:txBody>
                      <a:tcPr marL="83123" marR="83123" marT="41561" marB="41561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9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900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900" b="0" i="1" smtClean="0">
                                        <a:latin typeface="Cambria Math" panose="02040503050406030204" pitchFamily="18" charset="0"/>
                                      </a:rPr>
                                      <m:t>1,1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900" dirty="0"/>
                        </a:p>
                      </a:txBody>
                      <a:tcPr marL="65423" marR="65423" marT="32712" marB="32712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9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900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900" b="0" i="1" smtClean="0">
                                        <a:latin typeface="Cambria Math" panose="02040503050406030204" pitchFamily="18" charset="0"/>
                                      </a:rPr>
                                      <m:t>1,2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900" dirty="0"/>
                        </a:p>
                      </a:txBody>
                      <a:tcPr marL="65423" marR="65423" marT="32712" marB="32712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9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900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900" b="0" i="1" smtClean="0">
                                        <a:latin typeface="Cambria Math" panose="02040503050406030204" pitchFamily="18" charset="0"/>
                                      </a:rPr>
                                      <m:t>1,3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900" dirty="0"/>
                        </a:p>
                      </a:txBody>
                      <a:tcPr marL="65423" marR="65423" marT="32712" marB="32712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sz="900" dirty="0"/>
                        </a:p>
                      </a:txBody>
                      <a:tcPr marL="83123" marR="83123" marT="41561" marB="41561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9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900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900" b="0" i="1" smtClean="0">
                                        <a:latin typeface="Cambria Math" panose="02040503050406030204" pitchFamily="18" charset="0"/>
                                      </a:rPr>
                                      <m:t>2,1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900" dirty="0"/>
                        </a:p>
                      </a:txBody>
                      <a:tcPr marL="65423" marR="65423" marT="32712" marB="32712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9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900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900" b="0" i="1" smtClean="0">
                                        <a:latin typeface="Cambria Math" panose="02040503050406030204" pitchFamily="18" charset="0"/>
                                      </a:rPr>
                                      <m:t>2,2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900" dirty="0"/>
                        </a:p>
                      </a:txBody>
                      <a:tcPr marL="65423" marR="65423" marT="32712" marB="32712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9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900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900" b="0" i="1" smtClean="0">
                                        <a:latin typeface="Cambria Math" panose="02040503050406030204" pitchFamily="18" charset="0"/>
                                      </a:rPr>
                                      <m:t>2,3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900" dirty="0"/>
                        </a:p>
                      </a:txBody>
                      <a:tcPr marL="65423" marR="65423" marT="32712" marB="32712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sz="900" dirty="0"/>
                        </a:p>
                      </a:txBody>
                      <a:tcPr marL="83123" marR="83123" marT="41561" marB="41561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9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900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900" b="0" i="1" smtClean="0">
                                        <a:latin typeface="Cambria Math" panose="02040503050406030204" pitchFamily="18" charset="0"/>
                                      </a:rPr>
                                      <m:t>3,1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900" dirty="0"/>
                        </a:p>
                      </a:txBody>
                      <a:tcPr marL="65423" marR="65423" marT="32712" marB="32712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9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900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900" b="0" i="1" smtClean="0">
                                        <a:latin typeface="Cambria Math" panose="02040503050406030204" pitchFamily="18" charset="0"/>
                                      </a:rPr>
                                      <m:t>3,2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900" dirty="0"/>
                        </a:p>
                      </a:txBody>
                      <a:tcPr marL="65423" marR="65423" marT="32712" marB="32712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9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900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900" b="0" i="1" smtClean="0">
                                        <a:latin typeface="Cambria Math" panose="02040503050406030204" pitchFamily="18" charset="0"/>
                                      </a:rPr>
                                      <m:t>3,3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900" dirty="0"/>
                        </a:p>
                      </a:txBody>
                      <a:tcPr marL="65423" marR="65423" marT="32712" marB="32712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81131217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표 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36559983"/>
                  </p:ext>
                </p:extLst>
              </p:nvPr>
            </p:nvGraphicFramePr>
            <p:xfrm>
              <a:off x="467544" y="4160907"/>
              <a:ext cx="6277712" cy="951356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392357">
                      <a:extLst>
                        <a:ext uri="{9D8B030D-6E8A-4147-A177-3AD203B41FA5}">
                          <a16:colId xmlns:a16="http://schemas.microsoft.com/office/drawing/2014/main" val="1492054239"/>
                        </a:ext>
                      </a:extLst>
                    </a:gridCol>
                    <a:gridCol w="392357">
                      <a:extLst>
                        <a:ext uri="{9D8B030D-6E8A-4147-A177-3AD203B41FA5}">
                          <a16:colId xmlns:a16="http://schemas.microsoft.com/office/drawing/2014/main" val="3975989531"/>
                        </a:ext>
                      </a:extLst>
                    </a:gridCol>
                    <a:gridCol w="392357">
                      <a:extLst>
                        <a:ext uri="{9D8B030D-6E8A-4147-A177-3AD203B41FA5}">
                          <a16:colId xmlns:a16="http://schemas.microsoft.com/office/drawing/2014/main" val="3654920064"/>
                        </a:ext>
                      </a:extLst>
                    </a:gridCol>
                    <a:gridCol w="392357">
                      <a:extLst>
                        <a:ext uri="{9D8B030D-6E8A-4147-A177-3AD203B41FA5}">
                          <a16:colId xmlns:a16="http://schemas.microsoft.com/office/drawing/2014/main" val="3259549382"/>
                        </a:ext>
                      </a:extLst>
                    </a:gridCol>
                    <a:gridCol w="392357">
                      <a:extLst>
                        <a:ext uri="{9D8B030D-6E8A-4147-A177-3AD203B41FA5}">
                          <a16:colId xmlns:a16="http://schemas.microsoft.com/office/drawing/2014/main" val="3017438305"/>
                        </a:ext>
                      </a:extLst>
                    </a:gridCol>
                    <a:gridCol w="392357">
                      <a:extLst>
                        <a:ext uri="{9D8B030D-6E8A-4147-A177-3AD203B41FA5}">
                          <a16:colId xmlns:a16="http://schemas.microsoft.com/office/drawing/2014/main" val="2393180132"/>
                        </a:ext>
                      </a:extLst>
                    </a:gridCol>
                    <a:gridCol w="392357">
                      <a:extLst>
                        <a:ext uri="{9D8B030D-6E8A-4147-A177-3AD203B41FA5}">
                          <a16:colId xmlns:a16="http://schemas.microsoft.com/office/drawing/2014/main" val="209413672"/>
                        </a:ext>
                      </a:extLst>
                    </a:gridCol>
                    <a:gridCol w="392357">
                      <a:extLst>
                        <a:ext uri="{9D8B030D-6E8A-4147-A177-3AD203B41FA5}">
                          <a16:colId xmlns:a16="http://schemas.microsoft.com/office/drawing/2014/main" val="2461508606"/>
                        </a:ext>
                      </a:extLst>
                    </a:gridCol>
                    <a:gridCol w="392357">
                      <a:extLst>
                        <a:ext uri="{9D8B030D-6E8A-4147-A177-3AD203B41FA5}">
                          <a16:colId xmlns:a16="http://schemas.microsoft.com/office/drawing/2014/main" val="1436442452"/>
                        </a:ext>
                      </a:extLst>
                    </a:gridCol>
                    <a:gridCol w="392357">
                      <a:extLst>
                        <a:ext uri="{9D8B030D-6E8A-4147-A177-3AD203B41FA5}">
                          <a16:colId xmlns:a16="http://schemas.microsoft.com/office/drawing/2014/main" val="3547261013"/>
                        </a:ext>
                      </a:extLst>
                    </a:gridCol>
                    <a:gridCol w="392357">
                      <a:extLst>
                        <a:ext uri="{9D8B030D-6E8A-4147-A177-3AD203B41FA5}">
                          <a16:colId xmlns:a16="http://schemas.microsoft.com/office/drawing/2014/main" val="985442735"/>
                        </a:ext>
                      </a:extLst>
                    </a:gridCol>
                    <a:gridCol w="392357">
                      <a:extLst>
                        <a:ext uri="{9D8B030D-6E8A-4147-A177-3AD203B41FA5}">
                          <a16:colId xmlns:a16="http://schemas.microsoft.com/office/drawing/2014/main" val="429386682"/>
                        </a:ext>
                      </a:extLst>
                    </a:gridCol>
                    <a:gridCol w="392357">
                      <a:extLst>
                        <a:ext uri="{9D8B030D-6E8A-4147-A177-3AD203B41FA5}">
                          <a16:colId xmlns:a16="http://schemas.microsoft.com/office/drawing/2014/main" val="3876947505"/>
                        </a:ext>
                      </a:extLst>
                    </a:gridCol>
                    <a:gridCol w="392357">
                      <a:extLst>
                        <a:ext uri="{9D8B030D-6E8A-4147-A177-3AD203B41FA5}">
                          <a16:colId xmlns:a16="http://schemas.microsoft.com/office/drawing/2014/main" val="3252905306"/>
                        </a:ext>
                      </a:extLst>
                    </a:gridCol>
                    <a:gridCol w="392357">
                      <a:extLst>
                        <a:ext uri="{9D8B030D-6E8A-4147-A177-3AD203B41FA5}">
                          <a16:colId xmlns:a16="http://schemas.microsoft.com/office/drawing/2014/main" val="80748126"/>
                        </a:ext>
                      </a:extLst>
                    </a:gridCol>
                    <a:gridCol w="392357">
                      <a:extLst>
                        <a:ext uri="{9D8B030D-6E8A-4147-A177-3AD203B41FA5}">
                          <a16:colId xmlns:a16="http://schemas.microsoft.com/office/drawing/2014/main" val="727101738"/>
                        </a:ext>
                      </a:extLst>
                    </a:gridCol>
                  </a:tblGrid>
                  <a:tr h="237839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5423" marR="65423" marT="32712" marB="32712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6"/>
                          <a:stretch>
                            <a:fillRect l="-1563" t="-2564" r="-1514063" b="-307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5423" marR="65423" marT="32712" marB="32712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6"/>
                          <a:stretch>
                            <a:fillRect l="-100000" t="-2564" r="-1390769" b="-307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5423" marR="65423" marT="32712" marB="32712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6"/>
                          <a:stretch>
                            <a:fillRect l="-203125" t="-2564" r="-1312500" b="-307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sz="900" dirty="0"/>
                        </a:p>
                      </a:txBody>
                      <a:tcPr marL="83123" marR="83123" marT="41561" marB="41561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5423" marR="65423" marT="32712" marB="32712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6"/>
                          <a:stretch>
                            <a:fillRect l="-404688" t="-2564" r="-1110938" b="-307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5423" marR="65423" marT="32712" marB="32712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6"/>
                          <a:stretch>
                            <a:fillRect l="-496923" t="-2564" r="-993846" b="-307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5423" marR="65423" marT="32712" marB="32712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6"/>
                          <a:stretch>
                            <a:fillRect l="-606250" t="-2564" r="-909375" b="-307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ko-KR" altLang="en-US" sz="900" dirty="0"/>
                        </a:p>
                      </a:txBody>
                      <a:tcPr marL="83123" marR="83123" marT="41561" marB="41561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5423" marR="65423" marT="32712" marB="32712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6"/>
                          <a:stretch>
                            <a:fillRect l="-807813" t="-2564" r="-707813" b="-307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5423" marR="65423" marT="32712" marB="32712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6"/>
                          <a:stretch>
                            <a:fillRect l="-907813" t="-2564" r="-607813" b="-307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5423" marR="65423" marT="32712" marB="32712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6"/>
                          <a:stretch>
                            <a:fillRect l="-992308" t="-2564" r="-498462" b="-307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ko-KR" altLang="en-US" sz="900" dirty="0"/>
                        </a:p>
                      </a:txBody>
                      <a:tcPr marL="65423" marR="65423" marT="32712" marB="32712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ko-KR" altLang="en-US" sz="900" dirty="0"/>
                        </a:p>
                      </a:txBody>
                      <a:tcPr marL="65423" marR="65423" marT="32712" marB="32712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ko-KR" altLang="en-US" sz="9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Times New Roman"/>
                            <a:ea typeface="맑은 고딕"/>
                            <a:cs typeface="+mn-cs"/>
                          </a:endParaRPr>
                        </a:p>
                      </a:txBody>
                      <a:tcPr marL="65423" marR="65423" marT="32712" marB="32712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ko-KR" altLang="en-US" sz="9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Times New Roman"/>
                            <a:ea typeface="맑은 고딕"/>
                            <a:cs typeface="+mn-cs"/>
                          </a:endParaRPr>
                        </a:p>
                      </a:txBody>
                      <a:tcPr marL="65423" marR="65423" marT="32712" marB="32712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ko-KR" altLang="en-US" sz="9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Times New Roman"/>
                            <a:ea typeface="맑은 고딕"/>
                            <a:cs typeface="+mn-cs"/>
                          </a:endParaRPr>
                        </a:p>
                      </a:txBody>
                      <a:tcPr marL="65423" marR="65423" marT="32712" marB="32712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445803955"/>
                      </a:ext>
                    </a:extLst>
                  </a:tr>
                  <a:tr h="237839"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sz="900" dirty="0"/>
                        </a:p>
                      </a:txBody>
                      <a:tcPr marL="83123" marR="83123" marT="41561" marB="4156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5423" marR="65423" marT="32712" marB="32712">
                        <a:blipFill>
                          <a:blip r:embed="rId6"/>
                          <a:stretch>
                            <a:fillRect l="-100000" t="-100000" r="-1390769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5423" marR="65423" marT="32712" marB="32712">
                        <a:blipFill>
                          <a:blip r:embed="rId6"/>
                          <a:stretch>
                            <a:fillRect l="-203125" t="-100000" r="-1312500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5423" marR="65423" marT="32712" marB="32712">
                        <a:blipFill>
                          <a:blip r:embed="rId6"/>
                          <a:stretch>
                            <a:fillRect l="-298462" t="-100000" r="-1192308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sz="900" dirty="0"/>
                        </a:p>
                      </a:txBody>
                      <a:tcPr marL="83123" marR="83123" marT="41561" marB="41561"/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5423" marR="65423" marT="32712" marB="32712">
                        <a:blipFill>
                          <a:blip r:embed="rId6"/>
                          <a:stretch>
                            <a:fillRect l="-496923" t="-100000" r="-993846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5423" marR="65423" marT="32712" marB="32712">
                        <a:blipFill>
                          <a:blip r:embed="rId6"/>
                          <a:stretch>
                            <a:fillRect l="-606250" t="-100000" r="-909375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5423" marR="65423" marT="32712" marB="32712">
                        <a:blipFill>
                          <a:blip r:embed="rId6"/>
                          <a:stretch>
                            <a:fillRect l="-695385" t="-100000" r="-795385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sz="900" dirty="0"/>
                        </a:p>
                      </a:txBody>
                      <a:tcPr marL="83123" marR="83123" marT="41561" marB="41561"/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5423" marR="65423" marT="32712" marB="32712">
                        <a:blipFill>
                          <a:blip r:embed="rId6"/>
                          <a:stretch>
                            <a:fillRect l="-907813" t="-100000" r="-607813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5423" marR="65423" marT="32712" marB="32712">
                        <a:blipFill>
                          <a:blip r:embed="rId6"/>
                          <a:stretch>
                            <a:fillRect l="-992308" t="-100000" r="-498462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5423" marR="65423" marT="32712" marB="32712">
                        <a:blipFill>
                          <a:blip r:embed="rId6"/>
                          <a:stretch>
                            <a:fillRect l="-1109375" t="-100000" r="-406250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sz="900" dirty="0"/>
                        </a:p>
                      </a:txBody>
                      <a:tcPr marL="83123" marR="83123" marT="41561" marB="41561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ko-KR" altLang="en-US" sz="9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Times New Roman"/>
                            <a:ea typeface="맑은 고딕"/>
                            <a:cs typeface="+mn-cs"/>
                          </a:endParaRPr>
                        </a:p>
                      </a:txBody>
                      <a:tcPr marL="83123" marR="83123" marT="41561" marB="41561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ko-KR" altLang="en-US" sz="9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Times New Roman"/>
                            <a:ea typeface="맑은 고딕"/>
                            <a:cs typeface="+mn-cs"/>
                          </a:endParaRPr>
                        </a:p>
                      </a:txBody>
                      <a:tcPr marL="83123" marR="83123" marT="41561" marB="41561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ko-KR" altLang="en-US" sz="9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Times New Roman"/>
                            <a:ea typeface="맑은 고딕"/>
                            <a:cs typeface="+mn-cs"/>
                          </a:endParaRPr>
                        </a:p>
                      </a:txBody>
                      <a:tcPr marL="83123" marR="83123" marT="41561" marB="41561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val="3286857961"/>
                      </a:ext>
                    </a:extLst>
                  </a:tr>
                  <a:tr h="237839"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sz="900"/>
                        </a:p>
                      </a:txBody>
                      <a:tcPr marL="83123" marR="83123" marT="41561" marB="4156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sz="900"/>
                        </a:p>
                      </a:txBody>
                      <a:tcPr marL="83123" marR="83123" marT="41561" marB="41561"/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sz="900" dirty="0"/>
                        </a:p>
                      </a:txBody>
                      <a:tcPr marL="83123" marR="83123" marT="41561" marB="41561"/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sz="900" dirty="0"/>
                        </a:p>
                      </a:txBody>
                      <a:tcPr marL="83123" marR="83123" marT="41561" marB="41561"/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5423" marR="65423" marT="32712" marB="32712">
                        <a:blipFill>
                          <a:blip r:embed="rId6"/>
                          <a:stretch>
                            <a:fillRect l="-404688" t="-205128" r="-1110938" b="-10512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5423" marR="65423" marT="32712" marB="32712">
                        <a:blipFill>
                          <a:blip r:embed="rId6"/>
                          <a:stretch>
                            <a:fillRect l="-496923" t="-205128" r="-993846" b="-10512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5423" marR="65423" marT="32712" marB="32712">
                        <a:blipFill>
                          <a:blip r:embed="rId6"/>
                          <a:stretch>
                            <a:fillRect l="-606250" t="-205128" r="-909375" b="-10512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sz="900" dirty="0"/>
                        </a:p>
                      </a:txBody>
                      <a:tcPr marL="83123" marR="83123" marT="41561" marB="41561"/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5423" marR="65423" marT="32712" marB="32712">
                        <a:blipFill>
                          <a:blip r:embed="rId6"/>
                          <a:stretch>
                            <a:fillRect l="-807813" t="-205128" r="-707813" b="-10512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5423" marR="65423" marT="32712" marB="32712">
                        <a:blipFill>
                          <a:blip r:embed="rId6"/>
                          <a:stretch>
                            <a:fillRect l="-907813" t="-205128" r="-607813" b="-10512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5423" marR="65423" marT="32712" marB="32712">
                        <a:blipFill>
                          <a:blip r:embed="rId6"/>
                          <a:stretch>
                            <a:fillRect l="-992308" t="-205128" r="-498462" b="-10512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sz="900" dirty="0"/>
                        </a:p>
                      </a:txBody>
                      <a:tcPr marL="83123" marR="83123" marT="41561" marB="41561"/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5423" marR="65423" marT="32712" marB="32712">
                        <a:blipFill>
                          <a:blip r:embed="rId6"/>
                          <a:stretch>
                            <a:fillRect l="-1190769" t="-205128" r="-300000" b="-10512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5423" marR="65423" marT="32712" marB="32712">
                        <a:blipFill>
                          <a:blip r:embed="rId6"/>
                          <a:stretch>
                            <a:fillRect l="-1310938" t="-205128" r="-204688" b="-10512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5423" marR="65423" marT="32712" marB="32712">
                        <a:blipFill>
                          <a:blip r:embed="rId6"/>
                          <a:stretch>
                            <a:fillRect l="-1389231" t="-205128" r="-101538" b="-10512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sz="900" dirty="0"/>
                        </a:p>
                      </a:txBody>
                      <a:tcPr marL="83123" marR="83123" marT="41561" marB="41561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val="1808385925"/>
                      </a:ext>
                    </a:extLst>
                  </a:tr>
                  <a:tr h="237839"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sz="900"/>
                        </a:p>
                      </a:txBody>
                      <a:tcPr marL="83123" marR="83123" marT="41561" marB="4156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sz="900" dirty="0"/>
                        </a:p>
                      </a:txBody>
                      <a:tcPr marL="83123" marR="83123" marT="41561" marB="41561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sz="900"/>
                        </a:p>
                      </a:txBody>
                      <a:tcPr marL="83123" marR="83123" marT="41561" marB="41561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sz="900" dirty="0"/>
                        </a:p>
                      </a:txBody>
                      <a:tcPr marL="83123" marR="83123" marT="41561" marB="41561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sz="900"/>
                        </a:p>
                      </a:txBody>
                      <a:tcPr marL="83123" marR="83123" marT="41561" marB="41561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5423" marR="65423" marT="32712" marB="32712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496923" t="-305128" r="-993846" b="-512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5423" marR="65423" marT="32712" marB="32712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606250" t="-305128" r="-909375" b="-512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5423" marR="65423" marT="32712" marB="32712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695385" t="-305128" r="-795385" b="-512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sz="900" dirty="0"/>
                        </a:p>
                      </a:txBody>
                      <a:tcPr marL="83123" marR="83123" marT="41561" marB="41561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5423" marR="65423" marT="32712" marB="32712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907813" t="-305128" r="-607813" b="-512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5423" marR="65423" marT="32712" marB="32712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992308" t="-305128" r="-498462" b="-512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5423" marR="65423" marT="32712" marB="32712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1109375" t="-305128" r="-406250" b="-512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sz="900" dirty="0"/>
                        </a:p>
                      </a:txBody>
                      <a:tcPr marL="83123" marR="83123" marT="41561" marB="41561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5423" marR="65423" marT="32712" marB="32712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1310938" t="-305128" r="-204688" b="-512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5423" marR="65423" marT="32712" marB="32712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1389231" t="-305128" r="-101538" b="-512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5423" marR="65423" marT="32712" marB="32712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1512500" t="-305128" r="-3125" b="-512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1131217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표 1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96969232"/>
                  </p:ext>
                </p:extLst>
              </p:nvPr>
            </p:nvGraphicFramePr>
            <p:xfrm>
              <a:off x="7065978" y="2683672"/>
              <a:ext cx="424513" cy="4078832"/>
            </p:xfrm>
            <a:graphic>
              <a:graphicData uri="http://schemas.openxmlformats.org/drawingml/2006/table">
                <a:tbl>
                  <a:tblPr>
                    <a:tableStyleId>{F5AB1C69-6EDB-4FF4-983F-18BD219EF322}</a:tableStyleId>
                  </a:tblPr>
                  <a:tblGrid>
                    <a:gridCol w="424513">
                      <a:extLst>
                        <a:ext uri="{9D8B030D-6E8A-4147-A177-3AD203B41FA5}">
                          <a16:colId xmlns:a16="http://schemas.microsoft.com/office/drawing/2014/main" val="2864001205"/>
                        </a:ext>
                      </a:extLst>
                    </a:gridCol>
                  </a:tblGrid>
                  <a:tr h="254927"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0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sz="1000" b="0" i="1" smtClean="0">
                                        <a:latin typeface="Cambria Math" panose="02040503050406030204" pitchFamily="18" charset="0"/>
                                      </a:rPr>
                                      <m:t>1,1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0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587270371"/>
                      </a:ext>
                    </a:extLst>
                  </a:tr>
                  <a:tr h="254927"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0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sz="1000" b="0" i="1" smtClean="0">
                                        <a:latin typeface="Cambria Math" panose="02040503050406030204" pitchFamily="18" charset="0"/>
                                      </a:rPr>
                                      <m:t>1,2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0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val="417047682"/>
                      </a:ext>
                    </a:extLst>
                  </a:tr>
                  <a:tr h="254927"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0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sz="1000" b="0" i="1" smtClean="0">
                                        <a:latin typeface="Cambria Math" panose="02040503050406030204" pitchFamily="18" charset="0"/>
                                      </a:rPr>
                                      <m:t>1,3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0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val="1699190980"/>
                      </a:ext>
                    </a:extLst>
                  </a:tr>
                  <a:tr h="254927"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0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sz="1000" b="0" i="1" smtClean="0">
                                        <a:latin typeface="Cambria Math" panose="02040503050406030204" pitchFamily="18" charset="0"/>
                                      </a:rPr>
                                      <m:t>1,4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0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val="3057845164"/>
                      </a:ext>
                    </a:extLst>
                  </a:tr>
                  <a:tr h="254927"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0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sz="1000" b="0" i="1" smtClean="0">
                                        <a:latin typeface="Cambria Math" panose="02040503050406030204" pitchFamily="18" charset="0"/>
                                      </a:rPr>
                                      <m:t>2,1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0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val="1404438175"/>
                      </a:ext>
                    </a:extLst>
                  </a:tr>
                  <a:tr h="254927"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0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sz="1000" b="0" i="1" smtClean="0">
                                        <a:latin typeface="Cambria Math" panose="02040503050406030204" pitchFamily="18" charset="0"/>
                                      </a:rPr>
                                      <m:t>2,2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0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val="348969473"/>
                      </a:ext>
                    </a:extLst>
                  </a:tr>
                  <a:tr h="254927"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0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sz="1000" b="0" i="1" smtClean="0">
                                        <a:latin typeface="Cambria Math" panose="02040503050406030204" pitchFamily="18" charset="0"/>
                                      </a:rPr>
                                      <m:t>2,3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0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val="325541481"/>
                      </a:ext>
                    </a:extLst>
                  </a:tr>
                  <a:tr h="254927"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0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sz="1000" b="0" i="1" smtClean="0">
                                        <a:latin typeface="Cambria Math" panose="02040503050406030204" pitchFamily="18" charset="0"/>
                                      </a:rPr>
                                      <m:t>2,4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0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val="3010823100"/>
                      </a:ext>
                    </a:extLst>
                  </a:tr>
                  <a:tr h="254927"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0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sz="1000" b="0" i="1" smtClean="0">
                                        <a:latin typeface="Cambria Math" panose="02040503050406030204" pitchFamily="18" charset="0"/>
                                      </a:rPr>
                                      <m:t>3,1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0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val="1508156103"/>
                      </a:ext>
                    </a:extLst>
                  </a:tr>
                  <a:tr h="254927"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0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sz="1000" b="0" i="1" smtClean="0">
                                        <a:latin typeface="Cambria Math" panose="02040503050406030204" pitchFamily="18" charset="0"/>
                                      </a:rPr>
                                      <m:t>3,2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0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val="3582346641"/>
                      </a:ext>
                    </a:extLst>
                  </a:tr>
                  <a:tr h="254927"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0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sz="1000" b="0" i="1" smtClean="0">
                                        <a:latin typeface="Cambria Math" panose="02040503050406030204" pitchFamily="18" charset="0"/>
                                      </a:rPr>
                                      <m:t>3,3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0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val="753341138"/>
                      </a:ext>
                    </a:extLst>
                  </a:tr>
                  <a:tr h="254927"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0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sz="1000" b="0" i="1" smtClean="0">
                                        <a:latin typeface="Cambria Math" panose="02040503050406030204" pitchFamily="18" charset="0"/>
                                      </a:rPr>
                                      <m:t>3,4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0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val="4092259785"/>
                      </a:ext>
                    </a:extLst>
                  </a:tr>
                  <a:tr h="254927"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0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sz="1000" b="0" i="1" smtClean="0">
                                        <a:latin typeface="Cambria Math" panose="02040503050406030204" pitchFamily="18" charset="0"/>
                                      </a:rPr>
                                      <m:t>4,1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0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val="1820262669"/>
                      </a:ext>
                    </a:extLst>
                  </a:tr>
                  <a:tr h="254927"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0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sz="1000" b="0" i="1" smtClean="0">
                                        <a:latin typeface="Cambria Math" panose="02040503050406030204" pitchFamily="18" charset="0"/>
                                      </a:rPr>
                                      <m:t>4,2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0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val="702997607"/>
                      </a:ext>
                    </a:extLst>
                  </a:tr>
                  <a:tr h="254927"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0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sz="1000" b="0" i="1" smtClean="0">
                                        <a:latin typeface="Cambria Math" panose="02040503050406030204" pitchFamily="18" charset="0"/>
                                      </a:rPr>
                                      <m:t>4,3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0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val="2555948498"/>
                      </a:ext>
                    </a:extLst>
                  </a:tr>
                  <a:tr h="254927"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0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sz="1000" b="0" i="1" smtClean="0">
                                        <a:latin typeface="Cambria Math" panose="02040503050406030204" pitchFamily="18" charset="0"/>
                                      </a:rPr>
                                      <m:t>4,4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0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26125508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표 1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96969232"/>
                  </p:ext>
                </p:extLst>
              </p:nvPr>
            </p:nvGraphicFramePr>
            <p:xfrm>
              <a:off x="7065978" y="2683672"/>
              <a:ext cx="424513" cy="4078832"/>
            </p:xfrm>
            <a:graphic>
              <a:graphicData uri="http://schemas.openxmlformats.org/drawingml/2006/table">
                <a:tbl>
                  <a:tblPr>
                    <a:tableStyleId>{F5AB1C69-6EDB-4FF4-983F-18BD219EF322}</a:tableStyleId>
                  </a:tblPr>
                  <a:tblGrid>
                    <a:gridCol w="424513">
                      <a:extLst>
                        <a:ext uri="{9D8B030D-6E8A-4147-A177-3AD203B41FA5}">
                          <a16:colId xmlns:a16="http://schemas.microsoft.com/office/drawing/2014/main" val="2864001205"/>
                        </a:ext>
                      </a:extLst>
                    </a:gridCol>
                  </a:tblGrid>
                  <a:tr h="254927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7"/>
                          <a:stretch>
                            <a:fillRect l="-1429" t="-2381" r="-2857" b="-15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87270371"/>
                      </a:ext>
                    </a:extLst>
                  </a:tr>
                  <a:tr h="254927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7"/>
                          <a:stretch>
                            <a:fillRect l="-1429" t="-102381" r="-2857" b="-14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7047682"/>
                      </a:ext>
                    </a:extLst>
                  </a:tr>
                  <a:tr h="254927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7"/>
                          <a:stretch>
                            <a:fillRect l="-1429" t="-202381" r="-2857" b="-13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99190980"/>
                      </a:ext>
                    </a:extLst>
                  </a:tr>
                  <a:tr h="254927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7"/>
                          <a:stretch>
                            <a:fillRect l="-1429" t="-302381" r="-2857" b="-12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57845164"/>
                      </a:ext>
                    </a:extLst>
                  </a:tr>
                  <a:tr h="254927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7"/>
                          <a:stretch>
                            <a:fillRect l="-1429" t="-412195" r="-2857" b="-112926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04438175"/>
                      </a:ext>
                    </a:extLst>
                  </a:tr>
                  <a:tr h="254927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7"/>
                          <a:stretch>
                            <a:fillRect l="-1429" t="-500000" r="-2857" b="-100238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8969473"/>
                      </a:ext>
                    </a:extLst>
                  </a:tr>
                  <a:tr h="254927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7"/>
                          <a:stretch>
                            <a:fillRect l="-1429" t="-600000" r="-2857" b="-90238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5541481"/>
                      </a:ext>
                    </a:extLst>
                  </a:tr>
                  <a:tr h="254927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7"/>
                          <a:stretch>
                            <a:fillRect l="-1429" t="-700000" r="-2857" b="-80238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10823100"/>
                      </a:ext>
                    </a:extLst>
                  </a:tr>
                  <a:tr h="254927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7"/>
                          <a:stretch>
                            <a:fillRect l="-1429" t="-800000" r="-2857" b="-70238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08156103"/>
                      </a:ext>
                    </a:extLst>
                  </a:tr>
                  <a:tr h="254927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7"/>
                          <a:stretch>
                            <a:fillRect l="-1429" t="-900000" r="-2857" b="-60238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82346641"/>
                      </a:ext>
                    </a:extLst>
                  </a:tr>
                  <a:tr h="254927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7"/>
                          <a:stretch>
                            <a:fillRect l="-1429" t="-1000000" r="-2857" b="-50238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53341138"/>
                      </a:ext>
                    </a:extLst>
                  </a:tr>
                  <a:tr h="254927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7"/>
                          <a:stretch>
                            <a:fillRect l="-1429" t="-1100000" r="-2857" b="-40238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92259785"/>
                      </a:ext>
                    </a:extLst>
                  </a:tr>
                  <a:tr h="254927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7"/>
                          <a:stretch>
                            <a:fillRect l="-1429" t="-1229268" r="-2857" b="-31219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20262669"/>
                      </a:ext>
                    </a:extLst>
                  </a:tr>
                  <a:tr h="254927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7"/>
                          <a:stretch>
                            <a:fillRect l="-1429" t="-1297619" r="-2857" b="-2047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02997607"/>
                      </a:ext>
                    </a:extLst>
                  </a:tr>
                  <a:tr h="254927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7"/>
                          <a:stretch>
                            <a:fillRect l="-1429" t="-1397619" r="-2857" b="-1047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55948498"/>
                      </a:ext>
                    </a:extLst>
                  </a:tr>
                  <a:tr h="254927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1429" t="-1497619" r="-2857" b="-47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6125508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2262877" y="2501881"/>
                <a:ext cx="53718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2877" y="2501881"/>
                <a:ext cx="537180" cy="2769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4347642" y="2526913"/>
                <a:ext cx="53718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7642" y="2526913"/>
                <a:ext cx="537180" cy="27699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6597039" y="4461082"/>
                <a:ext cx="53718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7039" y="4461082"/>
                <a:ext cx="537180" cy="276999"/>
              </a:xfrm>
              <a:prstGeom prst="rect">
                <a:avLst/>
              </a:prstGeom>
              <a:blipFill>
                <a:blip r:embed="rId10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5" name="표 1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15254337"/>
                  </p:ext>
                </p:extLst>
              </p:nvPr>
            </p:nvGraphicFramePr>
            <p:xfrm>
              <a:off x="7921967" y="3894904"/>
              <a:ext cx="368608" cy="1483360"/>
            </p:xfrm>
            <a:graphic>
              <a:graphicData uri="http://schemas.openxmlformats.org/drawingml/2006/table">
                <a:tbl>
                  <a:tblPr>
                    <a:tableStyleId>{93296810-A885-4BE3-A3E7-6D5BEEA58F35}</a:tableStyleId>
                  </a:tblPr>
                  <a:tblGrid>
                    <a:gridCol w="368608">
                      <a:extLst>
                        <a:ext uri="{9D8B030D-6E8A-4147-A177-3AD203B41FA5}">
                          <a16:colId xmlns:a16="http://schemas.microsoft.com/office/drawing/2014/main" val="297083152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05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ko-KR" sz="1050" b="0" i="1" smtClean="0">
                                        <a:latin typeface="Cambria Math" panose="02040503050406030204" pitchFamily="18" charset="0"/>
                                      </a:rPr>
                                      <m:t>1,1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05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30193816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05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ko-KR" sz="1050" b="0" i="1" smtClean="0">
                                        <a:latin typeface="Cambria Math" panose="02040503050406030204" pitchFamily="18" charset="0"/>
                                      </a:rPr>
                                      <m:t>1,2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05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val="33104362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05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ko-KR" sz="1050" b="0" i="1" smtClean="0">
                                        <a:latin typeface="Cambria Math" panose="02040503050406030204" pitchFamily="18" charset="0"/>
                                      </a:rPr>
                                      <m:t>2,1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05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val="111594100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05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ko-KR" sz="1050" b="0" i="1" smtClean="0">
                                        <a:latin typeface="Cambria Math" panose="02040503050406030204" pitchFamily="18" charset="0"/>
                                      </a:rPr>
                                      <m:t>2,2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05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53025483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5" name="표 1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15254337"/>
                  </p:ext>
                </p:extLst>
              </p:nvPr>
            </p:nvGraphicFramePr>
            <p:xfrm>
              <a:off x="7921967" y="3894904"/>
              <a:ext cx="368608" cy="1483360"/>
            </p:xfrm>
            <a:graphic>
              <a:graphicData uri="http://schemas.openxmlformats.org/drawingml/2006/table">
                <a:tbl>
                  <a:tblPr>
                    <a:tableStyleId>{93296810-A885-4BE3-A3E7-6D5BEEA58F35}</a:tableStyleId>
                  </a:tblPr>
                  <a:tblGrid>
                    <a:gridCol w="368608">
                      <a:extLst>
                        <a:ext uri="{9D8B030D-6E8A-4147-A177-3AD203B41FA5}">
                          <a16:colId xmlns:a16="http://schemas.microsoft.com/office/drawing/2014/main" val="297083152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11"/>
                          <a:stretch>
                            <a:fillRect l="-1613" t="-1639" r="-3226" b="-30491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193816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11"/>
                          <a:stretch>
                            <a:fillRect l="-1613" t="-100000" r="-3226" b="-2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104362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11"/>
                          <a:stretch>
                            <a:fillRect l="-1613" t="-203279" r="-3226" b="-10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1594100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1"/>
                          <a:stretch>
                            <a:fillRect l="-1613" t="-303279" r="-3226" b="-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3025483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7442049" y="4498085"/>
                <a:ext cx="53718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2049" y="4498085"/>
                <a:ext cx="537180" cy="276999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2760607" y="5157192"/>
                <a:ext cx="134966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 smtClean="0"/>
                  <a:t>Sparse Matrix </a:t>
                </a:r>
                <a14:m>
                  <m:oMath xmlns:m="http://schemas.openxmlformats.org/officeDocument/2006/math">
                    <m:r>
                      <a:rPr lang="en-US" altLang="ko-KR" sz="1200" b="1" i="1" dirty="0" smtClean="0">
                        <a:latin typeface="Cambria Math" panose="02040503050406030204" pitchFamily="18" charset="0"/>
                      </a:rPr>
                      <m:t>𝑪</m:t>
                    </m:r>
                  </m:oMath>
                </a14:m>
                <a:endParaRPr lang="ko-KR" altLang="en-US" sz="1200" b="1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0607" y="5157192"/>
                <a:ext cx="1349665" cy="276999"/>
              </a:xfrm>
              <a:prstGeom prst="rect">
                <a:avLst/>
              </a:prstGeom>
              <a:blipFill>
                <a:blip r:embed="rId13"/>
                <a:stretch>
                  <a:fillRect l="-452" t="-4444" b="-1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8331579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effectLst/>
              </a:rPr>
              <a:t>Introduction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988749" y="2996952"/>
            <a:ext cx="7182544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srgbClr val="00B050"/>
                </a:solidFill>
              </a:rPr>
              <a:t>Decoder </a:t>
            </a:r>
            <a:r>
              <a:rPr lang="en-US" altLang="ko-KR" sz="2400" dirty="0"/>
              <a:t>matters</a:t>
            </a:r>
            <a:r>
              <a:rPr lang="en-US" altLang="ko-KR" sz="2400" dirty="0">
                <a:solidFill>
                  <a:srgbClr val="00B050"/>
                </a:solidFill>
              </a:rPr>
              <a:t> </a:t>
            </a:r>
            <a:r>
              <a:rPr lang="en-US" altLang="ko-KR" sz="2400" dirty="0"/>
              <a:t>for </a:t>
            </a:r>
            <a:r>
              <a:rPr lang="en-US" altLang="ko-KR" sz="2400" dirty="0">
                <a:solidFill>
                  <a:srgbClr val="FF0000"/>
                </a:solidFill>
              </a:rPr>
              <a:t>dense prediction problems</a:t>
            </a:r>
            <a:r>
              <a:rPr lang="en-US" altLang="ko-KR" sz="2400" dirty="0"/>
              <a:t/>
            </a:r>
            <a:br>
              <a:rPr lang="en-US" altLang="ko-KR" sz="2400" dirty="0"/>
            </a:br>
            <a:r>
              <a:rPr lang="en-US" altLang="ko-KR" sz="2400" dirty="0"/>
              <a:t>-</a:t>
            </a:r>
            <a:r>
              <a:rPr lang="en-US" altLang="ko-KR" sz="2400" dirty="0">
                <a:solidFill>
                  <a:srgbClr val="00B0F0"/>
                </a:solidFill>
              </a:rPr>
              <a:t>The Devil is in the Decoder </a:t>
            </a:r>
            <a:r>
              <a:rPr lang="en-US" altLang="ko-KR" sz="2400" dirty="0"/>
              <a:t>-</a:t>
            </a:r>
            <a:endParaRPr lang="ko-KR" alt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3851920" y="2812286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endParaRPr lang="ko-KR" alt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69908" y="2771636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endParaRPr lang="ko-KR" altLang="en-US" b="1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85932" y="3707740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  <a:endParaRPr lang="ko-KR" altLang="en-US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6059379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effectLst/>
              </a:rPr>
              <a:t>Methods</a:t>
            </a:r>
            <a:endParaRPr lang="ko-KR" altLang="en-US" dirty="0">
              <a:effectLst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>
                <a:effectLst/>
              </a:rPr>
              <a:t>Transposed Convolution</a:t>
            </a:r>
          </a:p>
          <a:p>
            <a:pPr lvl="1"/>
            <a:r>
              <a:rPr lang="en-US" altLang="ko-KR" dirty="0" smtClean="0">
                <a:effectLst/>
              </a:rPr>
              <a:t>Transposed Convolution Operation</a:t>
            </a:r>
          </a:p>
          <a:p>
            <a:pPr lvl="1"/>
            <a:endParaRPr lang="en-US" altLang="ko-KR" dirty="0" smtClean="0">
              <a:effectLst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표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00788237"/>
                  </p:ext>
                </p:extLst>
              </p:nvPr>
            </p:nvGraphicFramePr>
            <p:xfrm>
              <a:off x="730759" y="2057747"/>
              <a:ext cx="1512168" cy="4002405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378042">
                      <a:extLst>
                        <a:ext uri="{9D8B030D-6E8A-4147-A177-3AD203B41FA5}">
                          <a16:colId xmlns:a16="http://schemas.microsoft.com/office/drawing/2014/main" val="3480728810"/>
                        </a:ext>
                      </a:extLst>
                    </a:gridCol>
                    <a:gridCol w="378042">
                      <a:extLst>
                        <a:ext uri="{9D8B030D-6E8A-4147-A177-3AD203B41FA5}">
                          <a16:colId xmlns:a16="http://schemas.microsoft.com/office/drawing/2014/main" val="1002621109"/>
                        </a:ext>
                      </a:extLst>
                    </a:gridCol>
                    <a:gridCol w="378042">
                      <a:extLst>
                        <a:ext uri="{9D8B030D-6E8A-4147-A177-3AD203B41FA5}">
                          <a16:colId xmlns:a16="http://schemas.microsoft.com/office/drawing/2014/main" val="2756393827"/>
                        </a:ext>
                      </a:extLst>
                    </a:gridCol>
                    <a:gridCol w="378042">
                      <a:extLst>
                        <a:ext uri="{9D8B030D-6E8A-4147-A177-3AD203B41FA5}">
                          <a16:colId xmlns:a16="http://schemas.microsoft.com/office/drawing/2014/main" val="1548611542"/>
                        </a:ext>
                      </a:extLst>
                    </a:gridCol>
                  </a:tblGrid>
                  <a:tr h="223908"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000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000" b="0" i="1" smtClean="0">
                                        <a:latin typeface="Cambria Math" panose="02040503050406030204" pitchFamily="18" charset="0"/>
                                      </a:rPr>
                                      <m:t>1,1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0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sz="100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sz="100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sz="100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4026857092"/>
                      </a:ext>
                    </a:extLst>
                  </a:tr>
                  <a:tr h="223908"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000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000" b="0" i="1" smtClean="0">
                                        <a:latin typeface="Cambria Math" panose="02040503050406030204" pitchFamily="18" charset="0"/>
                                      </a:rPr>
                                      <m:t>1,2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0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000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000" b="0" i="1" smtClean="0">
                                        <a:latin typeface="Cambria Math" panose="02040503050406030204" pitchFamily="18" charset="0"/>
                                      </a:rPr>
                                      <m:t>1,1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sz="1000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val="3901719890"/>
                      </a:ext>
                    </a:extLst>
                  </a:tr>
                  <a:tr h="223908"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000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000" b="0" i="1" smtClean="0">
                                        <a:latin typeface="Cambria Math" panose="02040503050406030204" pitchFamily="18" charset="0"/>
                                      </a:rPr>
                                      <m:t>1,3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0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000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000" b="0" i="1" smtClean="0">
                                        <a:latin typeface="Cambria Math" panose="02040503050406030204" pitchFamily="18" charset="0"/>
                                      </a:rPr>
                                      <m:t>1,2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sz="1000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val="1695087615"/>
                      </a:ext>
                    </a:extLst>
                  </a:tr>
                  <a:tr h="217893"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sz="10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000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000" b="0" i="1" smtClean="0">
                                        <a:latin typeface="Cambria Math" panose="02040503050406030204" pitchFamily="18" charset="0"/>
                                      </a:rPr>
                                      <m:t>1,3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sz="1000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val="3884905051"/>
                      </a:ext>
                    </a:extLst>
                  </a:tr>
                  <a:tr h="223908"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000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000" b="0" i="1" smtClean="0">
                                        <a:latin typeface="Cambria Math" panose="02040503050406030204" pitchFamily="18" charset="0"/>
                                      </a:rPr>
                                      <m:t>2,1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0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sz="1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000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000" b="0" i="1" smtClean="0">
                                        <a:latin typeface="Cambria Math" panose="02040503050406030204" pitchFamily="18" charset="0"/>
                                      </a:rPr>
                                      <m:t>1,1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sz="100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val="2389652543"/>
                      </a:ext>
                    </a:extLst>
                  </a:tr>
                  <a:tr h="217893"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9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900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900" b="0" i="1" smtClean="0">
                                        <a:latin typeface="Cambria Math" panose="02040503050406030204" pitchFamily="18" charset="0"/>
                                      </a:rPr>
                                      <m:t>2,2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900" dirty="0"/>
                        </a:p>
                      </a:txBody>
                      <a:tcPr marL="65423" marR="65423" marT="32712" marB="32712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000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000" b="0" i="1" smtClean="0">
                                        <a:latin typeface="Cambria Math" panose="02040503050406030204" pitchFamily="18" charset="0"/>
                                      </a:rPr>
                                      <m:t>2,1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000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000" b="0" i="1" smtClean="0">
                                        <a:latin typeface="Cambria Math" panose="02040503050406030204" pitchFamily="18" charset="0"/>
                                      </a:rPr>
                                      <m:t>1,2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000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000" b="0" i="1" smtClean="0">
                                        <a:latin typeface="Cambria Math" panose="02040503050406030204" pitchFamily="18" charset="0"/>
                                      </a:rPr>
                                      <m:t>1,1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000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val="2976189879"/>
                      </a:ext>
                    </a:extLst>
                  </a:tr>
                  <a:tr h="223908"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000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000" b="0" i="1" smtClean="0">
                                        <a:latin typeface="Cambria Math" panose="02040503050406030204" pitchFamily="18" charset="0"/>
                                      </a:rPr>
                                      <m:t>2,3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0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9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900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900" b="0" i="1" smtClean="0">
                                        <a:latin typeface="Cambria Math" panose="02040503050406030204" pitchFamily="18" charset="0"/>
                                      </a:rPr>
                                      <m:t>2,2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900" dirty="0"/>
                        </a:p>
                      </a:txBody>
                      <a:tcPr marL="65423" marR="65423" marT="32712" marB="32712"/>
                    </a:tc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000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000" b="0" i="1" smtClean="0">
                                        <a:latin typeface="Cambria Math" panose="02040503050406030204" pitchFamily="18" charset="0"/>
                                      </a:rPr>
                                      <m:t>1,3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000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000" b="0" i="1" smtClean="0">
                                        <a:latin typeface="Cambria Math" panose="02040503050406030204" pitchFamily="18" charset="0"/>
                                      </a:rPr>
                                      <m:t>1,2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000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val="3635739739"/>
                      </a:ext>
                    </a:extLst>
                  </a:tr>
                  <a:tr h="217893"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sz="100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000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000" b="0" i="1" smtClean="0">
                                        <a:latin typeface="Cambria Math" panose="02040503050406030204" pitchFamily="18" charset="0"/>
                                      </a:rPr>
                                      <m:t>2,3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sz="1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000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000" b="0" i="1" smtClean="0">
                                        <a:latin typeface="Cambria Math" panose="02040503050406030204" pitchFamily="18" charset="0"/>
                                      </a:rPr>
                                      <m:t>1,3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000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val="4025048425"/>
                      </a:ext>
                    </a:extLst>
                  </a:tr>
                  <a:tr h="217893"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9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900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900" b="0" i="1" smtClean="0">
                                        <a:latin typeface="Cambria Math" panose="02040503050406030204" pitchFamily="18" charset="0"/>
                                      </a:rPr>
                                      <m:t>3,1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900" dirty="0"/>
                        </a:p>
                      </a:txBody>
                      <a:tcPr marL="65423" marR="65423" marT="32712" marB="32712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sz="1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000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000" b="0" i="1" smtClean="0">
                                        <a:latin typeface="Cambria Math" panose="02040503050406030204" pitchFamily="18" charset="0"/>
                                      </a:rPr>
                                      <m:t>2,1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sz="1000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val="2952901814"/>
                      </a:ext>
                    </a:extLst>
                  </a:tr>
                  <a:tr h="223908"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000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000" b="0" i="1" smtClean="0">
                                        <a:latin typeface="Cambria Math" panose="02040503050406030204" pitchFamily="18" charset="0"/>
                                      </a:rPr>
                                      <m:t>3,2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0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9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900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900" b="0" i="1" smtClean="0">
                                        <a:latin typeface="Cambria Math" panose="02040503050406030204" pitchFamily="18" charset="0"/>
                                      </a:rPr>
                                      <m:t>3,1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900" dirty="0"/>
                        </a:p>
                      </a:txBody>
                      <a:tcPr marL="65423" marR="65423" marT="32712" marB="32712"/>
                    </a:tc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9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900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900" b="0" i="1" smtClean="0">
                                        <a:latin typeface="Cambria Math" panose="02040503050406030204" pitchFamily="18" charset="0"/>
                                      </a:rPr>
                                      <m:t>2,2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900" dirty="0"/>
                        </a:p>
                      </a:txBody>
                      <a:tcPr marL="65423" marR="65423" marT="32712" marB="32712"/>
                    </a:tc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000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000" b="0" i="1" smtClean="0">
                                        <a:latin typeface="Cambria Math" panose="02040503050406030204" pitchFamily="18" charset="0"/>
                                      </a:rPr>
                                      <m:t>2,1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000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val="1784391326"/>
                      </a:ext>
                    </a:extLst>
                  </a:tr>
                  <a:tr h="223908"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000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000" b="0" i="1" smtClean="0">
                                        <a:latin typeface="Cambria Math" panose="02040503050406030204" pitchFamily="18" charset="0"/>
                                      </a:rPr>
                                      <m:t>3,3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0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000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000" b="0" i="1" smtClean="0">
                                        <a:latin typeface="Cambria Math" panose="02040503050406030204" pitchFamily="18" charset="0"/>
                                      </a:rPr>
                                      <m:t>3,2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000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000" b="0" i="1" smtClean="0">
                                        <a:latin typeface="Cambria Math" panose="02040503050406030204" pitchFamily="18" charset="0"/>
                                      </a:rPr>
                                      <m:t>2,3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9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900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900" b="0" i="1" smtClean="0">
                                        <a:latin typeface="Cambria Math" panose="02040503050406030204" pitchFamily="18" charset="0"/>
                                      </a:rPr>
                                      <m:t>2,2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900" dirty="0"/>
                        </a:p>
                      </a:txBody>
                      <a:tcPr marL="65423" marR="65423" marT="32712" marB="32712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val="1401228022"/>
                      </a:ext>
                    </a:extLst>
                  </a:tr>
                  <a:tr h="217893"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sz="10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000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000" b="0" i="1" smtClean="0">
                                        <a:latin typeface="Cambria Math" panose="02040503050406030204" pitchFamily="18" charset="0"/>
                                      </a:rPr>
                                      <m:t>3,3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sz="1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000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000" b="0" i="1" smtClean="0">
                                        <a:latin typeface="Cambria Math" panose="02040503050406030204" pitchFamily="18" charset="0"/>
                                      </a:rPr>
                                      <m:t>2,3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000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val="3625823836"/>
                      </a:ext>
                    </a:extLst>
                  </a:tr>
                  <a:tr h="217893"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sz="10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9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900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900" b="0" i="1" smtClean="0">
                                        <a:latin typeface="Cambria Math" panose="02040503050406030204" pitchFamily="18" charset="0"/>
                                      </a:rPr>
                                      <m:t>3,1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900" dirty="0"/>
                        </a:p>
                      </a:txBody>
                      <a:tcPr marL="65423" marR="65423" marT="32712" marB="32712"/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sz="100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val="1364029541"/>
                      </a:ext>
                    </a:extLst>
                  </a:tr>
                  <a:tr h="217893"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sz="10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000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000" b="0" i="1" smtClean="0">
                                        <a:latin typeface="Cambria Math" panose="02040503050406030204" pitchFamily="18" charset="0"/>
                                      </a:rPr>
                                      <m:t>3,2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9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900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900" b="0" i="1" smtClean="0">
                                        <a:latin typeface="Cambria Math" panose="02040503050406030204" pitchFamily="18" charset="0"/>
                                      </a:rPr>
                                      <m:t>3,1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900" dirty="0"/>
                        </a:p>
                      </a:txBody>
                      <a:tcPr marL="65423" marR="65423" marT="32712" marB="32712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val="1990675981"/>
                      </a:ext>
                    </a:extLst>
                  </a:tr>
                  <a:tr h="217893"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sz="10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000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000" b="0" i="1" smtClean="0">
                                        <a:latin typeface="Cambria Math" panose="02040503050406030204" pitchFamily="18" charset="0"/>
                                      </a:rPr>
                                      <m:t>3,3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000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000" b="0" i="1" smtClean="0">
                                        <a:latin typeface="Cambria Math" panose="02040503050406030204" pitchFamily="18" charset="0"/>
                                      </a:rPr>
                                      <m:t>3,2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000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val="3621910795"/>
                      </a:ext>
                    </a:extLst>
                  </a:tr>
                  <a:tr h="217893"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sz="10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sz="1000" dirty="0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sz="1000" dirty="0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000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000" b="0" i="1" smtClean="0">
                                        <a:latin typeface="Cambria Math" panose="02040503050406030204" pitchFamily="18" charset="0"/>
                                      </a:rPr>
                                      <m:t>3,3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000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98590667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표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00788237"/>
                  </p:ext>
                </p:extLst>
              </p:nvPr>
            </p:nvGraphicFramePr>
            <p:xfrm>
              <a:off x="730759" y="2057747"/>
              <a:ext cx="1512168" cy="4002405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378042">
                      <a:extLst>
                        <a:ext uri="{9D8B030D-6E8A-4147-A177-3AD203B41FA5}">
                          <a16:colId xmlns:a16="http://schemas.microsoft.com/office/drawing/2014/main" val="3480728810"/>
                        </a:ext>
                      </a:extLst>
                    </a:gridCol>
                    <a:gridCol w="378042">
                      <a:extLst>
                        <a:ext uri="{9D8B030D-6E8A-4147-A177-3AD203B41FA5}">
                          <a16:colId xmlns:a16="http://schemas.microsoft.com/office/drawing/2014/main" val="1002621109"/>
                        </a:ext>
                      </a:extLst>
                    </a:gridCol>
                    <a:gridCol w="378042">
                      <a:extLst>
                        <a:ext uri="{9D8B030D-6E8A-4147-A177-3AD203B41FA5}">
                          <a16:colId xmlns:a16="http://schemas.microsoft.com/office/drawing/2014/main" val="2756393827"/>
                        </a:ext>
                      </a:extLst>
                    </a:gridCol>
                    <a:gridCol w="378042">
                      <a:extLst>
                        <a:ext uri="{9D8B030D-6E8A-4147-A177-3AD203B41FA5}">
                          <a16:colId xmlns:a16="http://schemas.microsoft.com/office/drawing/2014/main" val="1548611542"/>
                        </a:ext>
                      </a:extLst>
                    </a:gridCol>
                  </a:tblGrid>
                  <a:tr h="250571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1613" t="-2439" r="-306452" b="-15097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sz="100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sz="100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sz="100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4026857092"/>
                      </a:ext>
                    </a:extLst>
                  </a:tr>
                  <a:tr h="250571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3"/>
                          <a:stretch>
                            <a:fillRect l="-1613" t="-102439" r="-306452" b="-14097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3"/>
                          <a:stretch>
                            <a:fillRect l="-100000" t="-102439" r="-201587" b="-14097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sz="1000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val="3901719890"/>
                      </a:ext>
                    </a:extLst>
                  </a:tr>
                  <a:tr h="250571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3"/>
                          <a:stretch>
                            <a:fillRect l="-1613" t="-197619" r="-306452" b="-12761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3"/>
                          <a:stretch>
                            <a:fillRect l="-100000" t="-197619" r="-201587" b="-12761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sz="1000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val="1695087615"/>
                      </a:ext>
                    </a:extLst>
                  </a:tr>
                  <a:tr h="250571"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sz="10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3"/>
                          <a:stretch>
                            <a:fillRect l="-100000" t="-304878" r="-201587" b="-12073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sz="1000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val="3884905051"/>
                      </a:ext>
                    </a:extLst>
                  </a:tr>
                  <a:tr h="250571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3"/>
                          <a:stretch>
                            <a:fillRect l="-1613" t="-404878" r="-306452" b="-11073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sz="1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3"/>
                          <a:stretch>
                            <a:fillRect l="-203226" t="-404878" r="-104839" b="-11073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sz="100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val="2389652543"/>
                      </a:ext>
                    </a:extLst>
                  </a:tr>
                  <a:tr h="250571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5423" marR="65423" marT="32712" marB="32712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3"/>
                          <a:stretch>
                            <a:fillRect l="-1613" t="-504878" r="-306452" b="-10073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3"/>
                          <a:stretch>
                            <a:fillRect l="-100000" t="-504878" r="-201587" b="-10073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3"/>
                          <a:stretch>
                            <a:fillRect l="-203226" t="-504878" r="-104839" b="-10073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3"/>
                          <a:stretch>
                            <a:fillRect l="-303226" t="-504878" r="-4839" b="-100731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76189879"/>
                      </a:ext>
                    </a:extLst>
                  </a:tr>
                  <a:tr h="250571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3"/>
                          <a:stretch>
                            <a:fillRect l="-1613" t="-604878" r="-306452" b="-9073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5423" marR="65423" marT="32712" marB="32712">
                        <a:blipFill>
                          <a:blip r:embed="rId3"/>
                          <a:stretch>
                            <a:fillRect l="-100000" t="-604878" r="-201587" b="-9073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3"/>
                          <a:stretch>
                            <a:fillRect l="-203226" t="-604878" r="-104839" b="-9073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3"/>
                          <a:stretch>
                            <a:fillRect l="-303226" t="-604878" r="-4839" b="-90731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35739739"/>
                      </a:ext>
                    </a:extLst>
                  </a:tr>
                  <a:tr h="250571"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sz="100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3"/>
                          <a:stretch>
                            <a:fillRect l="-100000" t="-688095" r="-201587" b="-78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sz="1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3"/>
                          <a:stretch>
                            <a:fillRect l="-303226" t="-688095" r="-4839" b="-78571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25048425"/>
                      </a:ext>
                    </a:extLst>
                  </a:tr>
                  <a:tr h="250571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5423" marR="65423" marT="32712" marB="32712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3"/>
                          <a:stretch>
                            <a:fillRect l="-1613" t="-807317" r="-306452" b="-7048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sz="1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3"/>
                          <a:stretch>
                            <a:fillRect l="-203226" t="-807317" r="-104839" b="-7048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sz="1000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val="2952901814"/>
                      </a:ext>
                    </a:extLst>
                  </a:tr>
                  <a:tr h="250571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3"/>
                          <a:stretch>
                            <a:fillRect l="-1613" t="-907317" r="-306452" b="-6048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5423" marR="65423" marT="32712" marB="32712">
                        <a:blipFill>
                          <a:blip r:embed="rId3"/>
                          <a:stretch>
                            <a:fillRect l="-100000" t="-907317" r="-201587" b="-6048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5423" marR="65423" marT="32712" marB="32712">
                        <a:blipFill>
                          <a:blip r:embed="rId3"/>
                          <a:stretch>
                            <a:fillRect l="-203226" t="-907317" r="-104839" b="-6048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3"/>
                          <a:stretch>
                            <a:fillRect l="-303226" t="-907317" r="-4839" b="-60487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4391326"/>
                      </a:ext>
                    </a:extLst>
                  </a:tr>
                  <a:tr h="250571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3"/>
                          <a:stretch>
                            <a:fillRect l="-1613" t="-1007317" r="-306452" b="-5048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3"/>
                          <a:stretch>
                            <a:fillRect l="-100000" t="-1007317" r="-201587" b="-5048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3"/>
                          <a:stretch>
                            <a:fillRect l="-203226" t="-1007317" r="-104839" b="-5048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5423" marR="65423" marT="32712" marB="32712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3"/>
                          <a:stretch>
                            <a:fillRect l="-303226" t="-1007317" r="-4839" b="-50487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01228022"/>
                      </a:ext>
                    </a:extLst>
                  </a:tr>
                  <a:tr h="250571"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sz="10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3"/>
                          <a:stretch>
                            <a:fillRect l="-100000" t="-1107317" r="-201587" b="-4048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sz="1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3"/>
                          <a:stretch>
                            <a:fillRect l="-303226" t="-1107317" r="-4839" b="-40487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25823836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sz="10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5423" marR="65423" marT="32712" marB="32712">
                        <a:blipFill>
                          <a:blip r:embed="rId3"/>
                          <a:stretch>
                            <a:fillRect l="-203226" t="-1237500" r="-104839" b="-31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sz="100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val="1364029541"/>
                      </a:ext>
                    </a:extLst>
                  </a:tr>
                  <a:tr h="250571"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sz="10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3"/>
                          <a:stretch>
                            <a:fillRect l="-203226" t="-1273810" r="-104839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5423" marR="65423" marT="32712" marB="32712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3"/>
                          <a:stretch>
                            <a:fillRect l="-303226" t="-1273810" r="-4839" b="-2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90675981"/>
                      </a:ext>
                    </a:extLst>
                  </a:tr>
                  <a:tr h="250571"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sz="10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3"/>
                          <a:stretch>
                            <a:fillRect l="-203226" t="-1407317" r="-104839" b="-1048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3"/>
                          <a:stretch>
                            <a:fillRect l="-303226" t="-1407317" r="-4839" b="-10487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21910795"/>
                      </a:ext>
                    </a:extLst>
                  </a:tr>
                  <a:tr h="250571"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sz="10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sz="1000" dirty="0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sz="1000" dirty="0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3226" t="-1507317" r="-4839" b="-487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8590667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표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43493228"/>
                  </p:ext>
                </p:extLst>
              </p:nvPr>
            </p:nvGraphicFramePr>
            <p:xfrm>
              <a:off x="2674975" y="2993851"/>
              <a:ext cx="368608" cy="1483360"/>
            </p:xfrm>
            <a:graphic>
              <a:graphicData uri="http://schemas.openxmlformats.org/drawingml/2006/table">
                <a:tbl>
                  <a:tblPr>
                    <a:tableStyleId>{93296810-A885-4BE3-A3E7-6D5BEEA58F35}</a:tableStyleId>
                  </a:tblPr>
                  <a:tblGrid>
                    <a:gridCol w="368608">
                      <a:extLst>
                        <a:ext uri="{9D8B030D-6E8A-4147-A177-3AD203B41FA5}">
                          <a16:colId xmlns:a16="http://schemas.microsoft.com/office/drawing/2014/main" val="297083152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05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ko-KR" sz="1050" b="0" i="1" smtClean="0">
                                        <a:latin typeface="Cambria Math" panose="02040503050406030204" pitchFamily="18" charset="0"/>
                                      </a:rPr>
                                      <m:t>1,1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05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30193816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05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ko-KR" sz="1050" b="0" i="1" smtClean="0">
                                        <a:latin typeface="Cambria Math" panose="02040503050406030204" pitchFamily="18" charset="0"/>
                                      </a:rPr>
                                      <m:t>1,2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05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val="33104362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05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ko-KR" sz="1050" b="0" i="1" smtClean="0">
                                        <a:latin typeface="Cambria Math" panose="02040503050406030204" pitchFamily="18" charset="0"/>
                                      </a:rPr>
                                      <m:t>2,1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05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val="111594100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05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ko-KR" sz="1050" b="0" i="1" smtClean="0">
                                        <a:latin typeface="Cambria Math" panose="02040503050406030204" pitchFamily="18" charset="0"/>
                                      </a:rPr>
                                      <m:t>2,2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05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53025483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표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43493228"/>
                  </p:ext>
                </p:extLst>
              </p:nvPr>
            </p:nvGraphicFramePr>
            <p:xfrm>
              <a:off x="2674975" y="2993851"/>
              <a:ext cx="368608" cy="1483360"/>
            </p:xfrm>
            <a:graphic>
              <a:graphicData uri="http://schemas.openxmlformats.org/drawingml/2006/table">
                <a:tbl>
                  <a:tblPr>
                    <a:tableStyleId>{93296810-A885-4BE3-A3E7-6D5BEEA58F35}</a:tableStyleId>
                  </a:tblPr>
                  <a:tblGrid>
                    <a:gridCol w="368608">
                      <a:extLst>
                        <a:ext uri="{9D8B030D-6E8A-4147-A177-3AD203B41FA5}">
                          <a16:colId xmlns:a16="http://schemas.microsoft.com/office/drawing/2014/main" val="297083152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4"/>
                          <a:stretch>
                            <a:fillRect l="-1613" t="-1639" r="-3226" b="-30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193816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4"/>
                          <a:stretch>
                            <a:fillRect l="-1613" t="-101639" r="-3226" b="-20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104362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4"/>
                          <a:stretch>
                            <a:fillRect l="-1613" t="-201639" r="-3226" b="-10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1594100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613" t="-301639" r="-3226" b="-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3025483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2190361" y="3597031"/>
                <a:ext cx="53718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0361" y="3597031"/>
                <a:ext cx="537180" cy="276999"/>
              </a:xfrm>
              <a:prstGeom prst="rect">
                <a:avLst/>
              </a:prstGeom>
              <a:blipFill>
                <a:blip r:embed="rId5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표 1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55713600"/>
                  </p:ext>
                </p:extLst>
              </p:nvPr>
            </p:nvGraphicFramePr>
            <p:xfrm>
              <a:off x="3467063" y="2057747"/>
              <a:ext cx="424513" cy="4078832"/>
            </p:xfrm>
            <a:graphic>
              <a:graphicData uri="http://schemas.openxmlformats.org/drawingml/2006/table">
                <a:tbl>
                  <a:tblPr>
                    <a:tableStyleId>{F5AB1C69-6EDB-4FF4-983F-18BD219EF322}</a:tableStyleId>
                  </a:tblPr>
                  <a:tblGrid>
                    <a:gridCol w="424513">
                      <a:extLst>
                        <a:ext uri="{9D8B030D-6E8A-4147-A177-3AD203B41FA5}">
                          <a16:colId xmlns:a16="http://schemas.microsoft.com/office/drawing/2014/main" val="2864001205"/>
                        </a:ext>
                      </a:extLst>
                    </a:gridCol>
                  </a:tblGrid>
                  <a:tr h="254927"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0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sz="1000" b="0" i="1" smtClean="0">
                                        <a:latin typeface="Cambria Math" panose="02040503050406030204" pitchFamily="18" charset="0"/>
                                      </a:rPr>
                                      <m:t>1,1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0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587270371"/>
                      </a:ext>
                    </a:extLst>
                  </a:tr>
                  <a:tr h="254927"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0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sz="1000" b="0" i="1" smtClean="0">
                                        <a:latin typeface="Cambria Math" panose="02040503050406030204" pitchFamily="18" charset="0"/>
                                      </a:rPr>
                                      <m:t>1,2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0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val="417047682"/>
                      </a:ext>
                    </a:extLst>
                  </a:tr>
                  <a:tr h="254927"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0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sz="1000" b="0" i="1" smtClean="0">
                                        <a:latin typeface="Cambria Math" panose="02040503050406030204" pitchFamily="18" charset="0"/>
                                      </a:rPr>
                                      <m:t>1,3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0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val="1699190980"/>
                      </a:ext>
                    </a:extLst>
                  </a:tr>
                  <a:tr h="254927"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0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sz="1000" b="0" i="1" smtClean="0">
                                        <a:latin typeface="Cambria Math" panose="02040503050406030204" pitchFamily="18" charset="0"/>
                                      </a:rPr>
                                      <m:t>1,4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0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val="3057845164"/>
                      </a:ext>
                    </a:extLst>
                  </a:tr>
                  <a:tr h="254927"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0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sz="1000" b="0" i="1" smtClean="0">
                                        <a:latin typeface="Cambria Math" panose="02040503050406030204" pitchFamily="18" charset="0"/>
                                      </a:rPr>
                                      <m:t>2,1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0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val="1404438175"/>
                      </a:ext>
                    </a:extLst>
                  </a:tr>
                  <a:tr h="254927"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0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sz="1000" b="0" i="1" smtClean="0">
                                        <a:latin typeface="Cambria Math" panose="02040503050406030204" pitchFamily="18" charset="0"/>
                                      </a:rPr>
                                      <m:t>2,2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0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val="348969473"/>
                      </a:ext>
                    </a:extLst>
                  </a:tr>
                  <a:tr h="254927"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0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sz="1000" b="0" i="1" smtClean="0">
                                        <a:latin typeface="Cambria Math" panose="02040503050406030204" pitchFamily="18" charset="0"/>
                                      </a:rPr>
                                      <m:t>2,3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0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val="325541481"/>
                      </a:ext>
                    </a:extLst>
                  </a:tr>
                  <a:tr h="254927"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0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sz="1000" b="0" i="1" smtClean="0">
                                        <a:latin typeface="Cambria Math" panose="02040503050406030204" pitchFamily="18" charset="0"/>
                                      </a:rPr>
                                      <m:t>2,4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0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val="3010823100"/>
                      </a:ext>
                    </a:extLst>
                  </a:tr>
                  <a:tr h="254927"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0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sz="1000" b="0" i="1" smtClean="0">
                                        <a:latin typeface="Cambria Math" panose="02040503050406030204" pitchFamily="18" charset="0"/>
                                      </a:rPr>
                                      <m:t>3,1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0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val="1508156103"/>
                      </a:ext>
                    </a:extLst>
                  </a:tr>
                  <a:tr h="254927"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0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sz="1000" b="0" i="1" smtClean="0">
                                        <a:latin typeface="Cambria Math" panose="02040503050406030204" pitchFamily="18" charset="0"/>
                                      </a:rPr>
                                      <m:t>3,2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0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val="3582346641"/>
                      </a:ext>
                    </a:extLst>
                  </a:tr>
                  <a:tr h="254927"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0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sz="1000" b="0" i="1" smtClean="0">
                                        <a:latin typeface="Cambria Math" panose="02040503050406030204" pitchFamily="18" charset="0"/>
                                      </a:rPr>
                                      <m:t>3,3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0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val="753341138"/>
                      </a:ext>
                    </a:extLst>
                  </a:tr>
                  <a:tr h="254927"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0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sz="1000" b="0" i="1" smtClean="0">
                                        <a:latin typeface="Cambria Math" panose="02040503050406030204" pitchFamily="18" charset="0"/>
                                      </a:rPr>
                                      <m:t>3,4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0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val="4092259785"/>
                      </a:ext>
                    </a:extLst>
                  </a:tr>
                  <a:tr h="254927"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0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sz="1000" b="0" i="1" smtClean="0">
                                        <a:latin typeface="Cambria Math" panose="02040503050406030204" pitchFamily="18" charset="0"/>
                                      </a:rPr>
                                      <m:t>4,1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0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val="1820262669"/>
                      </a:ext>
                    </a:extLst>
                  </a:tr>
                  <a:tr h="254927"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0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sz="1000" b="0" i="1" smtClean="0">
                                        <a:latin typeface="Cambria Math" panose="02040503050406030204" pitchFamily="18" charset="0"/>
                                      </a:rPr>
                                      <m:t>4,2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0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val="702997607"/>
                      </a:ext>
                    </a:extLst>
                  </a:tr>
                  <a:tr h="254927"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0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sz="1000" b="0" i="1" smtClean="0">
                                        <a:latin typeface="Cambria Math" panose="02040503050406030204" pitchFamily="18" charset="0"/>
                                      </a:rPr>
                                      <m:t>4,3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0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val="2555948498"/>
                      </a:ext>
                    </a:extLst>
                  </a:tr>
                  <a:tr h="254927"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0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sz="1000" b="0" i="1" smtClean="0">
                                        <a:latin typeface="Cambria Math" panose="02040503050406030204" pitchFamily="18" charset="0"/>
                                      </a:rPr>
                                      <m:t>4,4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0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26125508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표 1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55713600"/>
                  </p:ext>
                </p:extLst>
              </p:nvPr>
            </p:nvGraphicFramePr>
            <p:xfrm>
              <a:off x="3467063" y="2057747"/>
              <a:ext cx="424513" cy="4078832"/>
            </p:xfrm>
            <a:graphic>
              <a:graphicData uri="http://schemas.openxmlformats.org/drawingml/2006/table">
                <a:tbl>
                  <a:tblPr>
                    <a:tableStyleId>{F5AB1C69-6EDB-4FF4-983F-18BD219EF322}</a:tableStyleId>
                  </a:tblPr>
                  <a:tblGrid>
                    <a:gridCol w="424513">
                      <a:extLst>
                        <a:ext uri="{9D8B030D-6E8A-4147-A177-3AD203B41FA5}">
                          <a16:colId xmlns:a16="http://schemas.microsoft.com/office/drawing/2014/main" val="2864001205"/>
                        </a:ext>
                      </a:extLst>
                    </a:gridCol>
                  </a:tblGrid>
                  <a:tr h="254927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6"/>
                          <a:stretch>
                            <a:fillRect l="-1408" t="-2381" r="-2817" b="-15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87270371"/>
                      </a:ext>
                    </a:extLst>
                  </a:tr>
                  <a:tr h="254927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6"/>
                          <a:stretch>
                            <a:fillRect l="-1408" t="-102381" r="-2817" b="-14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7047682"/>
                      </a:ext>
                    </a:extLst>
                  </a:tr>
                  <a:tr h="254927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6"/>
                          <a:stretch>
                            <a:fillRect l="-1408" t="-202381" r="-2817" b="-13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99190980"/>
                      </a:ext>
                    </a:extLst>
                  </a:tr>
                  <a:tr h="254927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6"/>
                          <a:stretch>
                            <a:fillRect l="-1408" t="-302381" r="-2817" b="-12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57845164"/>
                      </a:ext>
                    </a:extLst>
                  </a:tr>
                  <a:tr h="254927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6"/>
                          <a:stretch>
                            <a:fillRect l="-1408" t="-412195" r="-2817" b="-112926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04438175"/>
                      </a:ext>
                    </a:extLst>
                  </a:tr>
                  <a:tr h="254927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6"/>
                          <a:stretch>
                            <a:fillRect l="-1408" t="-500000" r="-2817" b="-100238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8969473"/>
                      </a:ext>
                    </a:extLst>
                  </a:tr>
                  <a:tr h="254927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6"/>
                          <a:stretch>
                            <a:fillRect l="-1408" t="-600000" r="-2817" b="-90238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5541481"/>
                      </a:ext>
                    </a:extLst>
                  </a:tr>
                  <a:tr h="254927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6"/>
                          <a:stretch>
                            <a:fillRect l="-1408" t="-700000" r="-2817" b="-80238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10823100"/>
                      </a:ext>
                    </a:extLst>
                  </a:tr>
                  <a:tr h="254927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6"/>
                          <a:stretch>
                            <a:fillRect l="-1408" t="-800000" r="-2817" b="-70238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08156103"/>
                      </a:ext>
                    </a:extLst>
                  </a:tr>
                  <a:tr h="254927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6"/>
                          <a:stretch>
                            <a:fillRect l="-1408" t="-900000" r="-2817" b="-60238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82346641"/>
                      </a:ext>
                    </a:extLst>
                  </a:tr>
                  <a:tr h="254927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6"/>
                          <a:stretch>
                            <a:fillRect l="-1408" t="-1000000" r="-2817" b="-50238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53341138"/>
                      </a:ext>
                    </a:extLst>
                  </a:tr>
                  <a:tr h="254927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6"/>
                          <a:stretch>
                            <a:fillRect l="-1408" t="-1100000" r="-2817" b="-40238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92259785"/>
                      </a:ext>
                    </a:extLst>
                  </a:tr>
                  <a:tr h="254927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6"/>
                          <a:stretch>
                            <a:fillRect l="-1408" t="-1229268" r="-2817" b="-31219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20262669"/>
                      </a:ext>
                    </a:extLst>
                  </a:tr>
                  <a:tr h="254927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6"/>
                          <a:stretch>
                            <a:fillRect l="-1408" t="-1297619" r="-2817" b="-2047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02997607"/>
                      </a:ext>
                    </a:extLst>
                  </a:tr>
                  <a:tr h="254927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6"/>
                          <a:stretch>
                            <a:fillRect l="-1408" t="-1397619" r="-2817" b="-1047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55948498"/>
                      </a:ext>
                    </a:extLst>
                  </a:tr>
                  <a:tr h="254927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1408" t="-1497619" r="-2817" b="-47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6125508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2958031" y="3597031"/>
                <a:ext cx="53718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8031" y="3597031"/>
                <a:ext cx="537180" cy="27699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" name="표 1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62515439"/>
                  </p:ext>
                </p:extLst>
              </p:nvPr>
            </p:nvGraphicFramePr>
            <p:xfrm>
              <a:off x="6464061" y="2430807"/>
              <a:ext cx="2190960" cy="1935552"/>
            </p:xfrm>
            <a:graphic>
              <a:graphicData uri="http://schemas.openxmlformats.org/drawingml/2006/table">
                <a:tbl>
                  <a:tblPr>
                    <a:tableStyleId>{93296810-A885-4BE3-A3E7-6D5BEEA58F35}</a:tableStyleId>
                  </a:tblPr>
                  <a:tblGrid>
                    <a:gridCol w="365160">
                      <a:extLst>
                        <a:ext uri="{9D8B030D-6E8A-4147-A177-3AD203B41FA5}">
                          <a16:colId xmlns:a16="http://schemas.microsoft.com/office/drawing/2014/main" val="4009426537"/>
                        </a:ext>
                      </a:extLst>
                    </a:gridCol>
                    <a:gridCol w="365160">
                      <a:extLst>
                        <a:ext uri="{9D8B030D-6E8A-4147-A177-3AD203B41FA5}">
                          <a16:colId xmlns:a16="http://schemas.microsoft.com/office/drawing/2014/main" val="709997332"/>
                        </a:ext>
                      </a:extLst>
                    </a:gridCol>
                    <a:gridCol w="365160">
                      <a:extLst>
                        <a:ext uri="{9D8B030D-6E8A-4147-A177-3AD203B41FA5}">
                          <a16:colId xmlns:a16="http://schemas.microsoft.com/office/drawing/2014/main" val="658132145"/>
                        </a:ext>
                      </a:extLst>
                    </a:gridCol>
                    <a:gridCol w="365160">
                      <a:extLst>
                        <a:ext uri="{9D8B030D-6E8A-4147-A177-3AD203B41FA5}">
                          <a16:colId xmlns:a16="http://schemas.microsoft.com/office/drawing/2014/main" val="2603184963"/>
                        </a:ext>
                      </a:extLst>
                    </a:gridCol>
                    <a:gridCol w="365160">
                      <a:extLst>
                        <a:ext uri="{9D8B030D-6E8A-4147-A177-3AD203B41FA5}">
                          <a16:colId xmlns:a16="http://schemas.microsoft.com/office/drawing/2014/main" val="3983298434"/>
                        </a:ext>
                      </a:extLst>
                    </a:gridCol>
                    <a:gridCol w="365160">
                      <a:extLst>
                        <a:ext uri="{9D8B030D-6E8A-4147-A177-3AD203B41FA5}">
                          <a16:colId xmlns:a16="http://schemas.microsoft.com/office/drawing/2014/main" val="1557948473"/>
                        </a:ext>
                      </a:extLst>
                    </a:gridCol>
                  </a:tblGrid>
                  <a:tr h="315009"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sz="1600" dirty="0"/>
                        </a:p>
                      </a:txBody>
                      <a:tcPr marL="78752" marR="78752" marT="39376" marB="39376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sz="1600"/>
                        </a:p>
                      </a:txBody>
                      <a:tcPr marL="78752" marR="78752" marT="39376" marB="39376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sz="1600"/>
                        </a:p>
                      </a:txBody>
                      <a:tcPr marL="78752" marR="78752" marT="39376" marB="39376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sz="1600"/>
                        </a:p>
                      </a:txBody>
                      <a:tcPr marL="78752" marR="78752" marT="39376" marB="39376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sz="1600"/>
                        </a:p>
                      </a:txBody>
                      <a:tcPr marL="78752" marR="78752" marT="39376" marB="39376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sz="1600"/>
                        </a:p>
                      </a:txBody>
                      <a:tcPr marL="78752" marR="78752" marT="39376" marB="39376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139176352"/>
                      </a:ext>
                    </a:extLst>
                  </a:tr>
                  <a:tr h="315009"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sz="1600"/>
                        </a:p>
                      </a:txBody>
                      <a:tcPr marL="78752" marR="78752" marT="39376" marB="39376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sz="1600" dirty="0"/>
                        </a:p>
                      </a:txBody>
                      <a:tcPr marL="78752" marR="78752" marT="39376" marB="39376"/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sz="1600" dirty="0"/>
                        </a:p>
                      </a:txBody>
                      <a:tcPr marL="78752" marR="78752" marT="39376" marB="39376"/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sz="1600"/>
                        </a:p>
                      </a:txBody>
                      <a:tcPr marL="78752" marR="78752" marT="39376" marB="39376"/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sz="1600"/>
                        </a:p>
                      </a:txBody>
                      <a:tcPr marL="78752" marR="78752" marT="39376" marB="39376"/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sz="1600"/>
                        </a:p>
                      </a:txBody>
                      <a:tcPr marL="78752" marR="78752" marT="39376" marB="39376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val="2689873332"/>
                      </a:ext>
                    </a:extLst>
                  </a:tr>
                  <a:tr h="315009"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sz="1600"/>
                        </a:p>
                      </a:txBody>
                      <a:tcPr marL="78752" marR="78752" marT="39376" marB="39376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sz="1600"/>
                        </a:p>
                      </a:txBody>
                      <a:tcPr marL="78752" marR="78752" marT="39376" marB="39376"/>
                    </a:tc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9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900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ko-KR" sz="900" smtClean="0">
                                        <a:latin typeface="Cambria Math" panose="02040503050406030204" pitchFamily="18" charset="0"/>
                                      </a:rPr>
                                      <m:t>1,1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900" dirty="0"/>
                        </a:p>
                      </a:txBody>
                      <a:tcPr marL="70442" marR="70442" marT="35221" marB="35221"/>
                    </a:tc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9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900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ko-KR" sz="900" smtClean="0">
                                        <a:latin typeface="Cambria Math" panose="02040503050406030204" pitchFamily="18" charset="0"/>
                                      </a:rPr>
                                      <m:t>1,2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900" dirty="0"/>
                        </a:p>
                      </a:txBody>
                      <a:tcPr marL="70442" marR="70442" marT="35221" marB="35221"/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sz="1600"/>
                        </a:p>
                      </a:txBody>
                      <a:tcPr marL="78752" marR="78752" marT="39376" marB="39376"/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sz="1600"/>
                        </a:p>
                      </a:txBody>
                      <a:tcPr marL="78752" marR="78752" marT="39376" marB="39376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val="721424409"/>
                      </a:ext>
                    </a:extLst>
                  </a:tr>
                  <a:tr h="315009"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sz="1600"/>
                        </a:p>
                      </a:txBody>
                      <a:tcPr marL="78752" marR="78752" marT="39376" marB="39376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sz="1600"/>
                        </a:p>
                      </a:txBody>
                      <a:tcPr marL="78752" marR="78752" marT="39376" marB="39376"/>
                    </a:tc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9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900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ko-KR" sz="900" smtClean="0">
                                        <a:latin typeface="Cambria Math" panose="02040503050406030204" pitchFamily="18" charset="0"/>
                                      </a:rPr>
                                      <m:t>2,1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900" dirty="0"/>
                        </a:p>
                      </a:txBody>
                      <a:tcPr marL="70442" marR="70442" marT="35221" marB="35221"/>
                    </a:tc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9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900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ko-KR" sz="900" smtClean="0">
                                        <a:latin typeface="Cambria Math" panose="02040503050406030204" pitchFamily="18" charset="0"/>
                                      </a:rPr>
                                      <m:t>2,2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900" dirty="0"/>
                        </a:p>
                      </a:txBody>
                      <a:tcPr marL="70442" marR="70442" marT="35221" marB="35221"/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sz="1600" dirty="0"/>
                        </a:p>
                      </a:txBody>
                      <a:tcPr marL="78752" marR="78752" marT="39376" marB="39376"/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sz="1600"/>
                        </a:p>
                      </a:txBody>
                      <a:tcPr marL="78752" marR="78752" marT="39376" marB="39376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val="1149812435"/>
                      </a:ext>
                    </a:extLst>
                  </a:tr>
                  <a:tr h="315009"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sz="1600"/>
                        </a:p>
                      </a:txBody>
                      <a:tcPr marL="78752" marR="78752" marT="39376" marB="39376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sz="1600"/>
                        </a:p>
                      </a:txBody>
                      <a:tcPr marL="78752" marR="78752" marT="39376" marB="39376"/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sz="1600"/>
                        </a:p>
                      </a:txBody>
                      <a:tcPr marL="78752" marR="78752" marT="39376" marB="39376"/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sz="1600"/>
                        </a:p>
                      </a:txBody>
                      <a:tcPr marL="78752" marR="78752" marT="39376" marB="39376"/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sz="1600" dirty="0"/>
                        </a:p>
                      </a:txBody>
                      <a:tcPr marL="78752" marR="78752" marT="39376" marB="39376"/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sz="1600" dirty="0"/>
                        </a:p>
                      </a:txBody>
                      <a:tcPr marL="78752" marR="78752" marT="39376" marB="39376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val="3165481529"/>
                      </a:ext>
                    </a:extLst>
                  </a:tr>
                  <a:tr h="315009"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sz="1600"/>
                        </a:p>
                      </a:txBody>
                      <a:tcPr marL="78752" marR="78752" marT="39376" marB="39376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sz="1600"/>
                        </a:p>
                      </a:txBody>
                      <a:tcPr marL="78752" marR="78752" marT="39376" marB="39376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sz="1600" dirty="0"/>
                        </a:p>
                      </a:txBody>
                      <a:tcPr marL="78752" marR="78752" marT="39376" marB="39376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sz="1600"/>
                        </a:p>
                      </a:txBody>
                      <a:tcPr marL="78752" marR="78752" marT="39376" marB="39376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sz="1600"/>
                        </a:p>
                      </a:txBody>
                      <a:tcPr marL="78752" marR="78752" marT="39376" marB="39376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sz="1600" dirty="0"/>
                        </a:p>
                      </a:txBody>
                      <a:tcPr marL="78752" marR="78752" marT="39376" marB="39376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22493281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" name="표 1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62515439"/>
                  </p:ext>
                </p:extLst>
              </p:nvPr>
            </p:nvGraphicFramePr>
            <p:xfrm>
              <a:off x="6464061" y="2430807"/>
              <a:ext cx="2190960" cy="1935552"/>
            </p:xfrm>
            <a:graphic>
              <a:graphicData uri="http://schemas.openxmlformats.org/drawingml/2006/table">
                <a:tbl>
                  <a:tblPr>
                    <a:tableStyleId>{93296810-A885-4BE3-A3E7-6D5BEEA58F35}</a:tableStyleId>
                  </a:tblPr>
                  <a:tblGrid>
                    <a:gridCol w="365160">
                      <a:extLst>
                        <a:ext uri="{9D8B030D-6E8A-4147-A177-3AD203B41FA5}">
                          <a16:colId xmlns:a16="http://schemas.microsoft.com/office/drawing/2014/main" val="4009426537"/>
                        </a:ext>
                      </a:extLst>
                    </a:gridCol>
                    <a:gridCol w="365160">
                      <a:extLst>
                        <a:ext uri="{9D8B030D-6E8A-4147-A177-3AD203B41FA5}">
                          <a16:colId xmlns:a16="http://schemas.microsoft.com/office/drawing/2014/main" val="709997332"/>
                        </a:ext>
                      </a:extLst>
                    </a:gridCol>
                    <a:gridCol w="365160">
                      <a:extLst>
                        <a:ext uri="{9D8B030D-6E8A-4147-A177-3AD203B41FA5}">
                          <a16:colId xmlns:a16="http://schemas.microsoft.com/office/drawing/2014/main" val="658132145"/>
                        </a:ext>
                      </a:extLst>
                    </a:gridCol>
                    <a:gridCol w="365160">
                      <a:extLst>
                        <a:ext uri="{9D8B030D-6E8A-4147-A177-3AD203B41FA5}">
                          <a16:colId xmlns:a16="http://schemas.microsoft.com/office/drawing/2014/main" val="2603184963"/>
                        </a:ext>
                      </a:extLst>
                    </a:gridCol>
                    <a:gridCol w="365160">
                      <a:extLst>
                        <a:ext uri="{9D8B030D-6E8A-4147-A177-3AD203B41FA5}">
                          <a16:colId xmlns:a16="http://schemas.microsoft.com/office/drawing/2014/main" val="3983298434"/>
                        </a:ext>
                      </a:extLst>
                    </a:gridCol>
                    <a:gridCol w="365160">
                      <a:extLst>
                        <a:ext uri="{9D8B030D-6E8A-4147-A177-3AD203B41FA5}">
                          <a16:colId xmlns:a16="http://schemas.microsoft.com/office/drawing/2014/main" val="1557948473"/>
                        </a:ext>
                      </a:extLst>
                    </a:gridCol>
                  </a:tblGrid>
                  <a:tr h="322592"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sz="1600" dirty="0"/>
                        </a:p>
                      </a:txBody>
                      <a:tcPr marL="78752" marR="78752" marT="39376" marB="39376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sz="1600"/>
                        </a:p>
                      </a:txBody>
                      <a:tcPr marL="78752" marR="78752" marT="39376" marB="39376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sz="1600"/>
                        </a:p>
                      </a:txBody>
                      <a:tcPr marL="78752" marR="78752" marT="39376" marB="39376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sz="1600"/>
                        </a:p>
                      </a:txBody>
                      <a:tcPr marL="78752" marR="78752" marT="39376" marB="39376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sz="1600"/>
                        </a:p>
                      </a:txBody>
                      <a:tcPr marL="78752" marR="78752" marT="39376" marB="39376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sz="1600"/>
                        </a:p>
                      </a:txBody>
                      <a:tcPr marL="78752" marR="78752" marT="39376" marB="39376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139176352"/>
                      </a:ext>
                    </a:extLst>
                  </a:tr>
                  <a:tr h="322592"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sz="1600"/>
                        </a:p>
                      </a:txBody>
                      <a:tcPr marL="78752" marR="78752" marT="39376" marB="39376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sz="1600" dirty="0"/>
                        </a:p>
                      </a:txBody>
                      <a:tcPr marL="78752" marR="78752" marT="39376" marB="39376"/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sz="1600" dirty="0"/>
                        </a:p>
                      </a:txBody>
                      <a:tcPr marL="78752" marR="78752" marT="39376" marB="39376"/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sz="1600"/>
                        </a:p>
                      </a:txBody>
                      <a:tcPr marL="78752" marR="78752" marT="39376" marB="39376"/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sz="1600"/>
                        </a:p>
                      </a:txBody>
                      <a:tcPr marL="78752" marR="78752" marT="39376" marB="39376"/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sz="1600"/>
                        </a:p>
                      </a:txBody>
                      <a:tcPr marL="78752" marR="78752" marT="39376" marB="39376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val="2689873332"/>
                      </a:ext>
                    </a:extLst>
                  </a:tr>
                  <a:tr h="322592"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sz="1600"/>
                        </a:p>
                      </a:txBody>
                      <a:tcPr marL="78752" marR="78752" marT="39376" marB="39376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sz="1600"/>
                        </a:p>
                      </a:txBody>
                      <a:tcPr marL="78752" marR="78752" marT="39376" marB="39376"/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70442" marR="70442" marT="35221" marB="35221">
                        <a:blipFill>
                          <a:blip r:embed="rId8"/>
                          <a:stretch>
                            <a:fillRect l="-201667" t="-198148" r="-303333" b="-2981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70442" marR="70442" marT="35221" marB="35221">
                        <a:blipFill>
                          <a:blip r:embed="rId8"/>
                          <a:stretch>
                            <a:fillRect l="-301667" t="-198148" r="-203333" b="-2981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sz="1600"/>
                        </a:p>
                      </a:txBody>
                      <a:tcPr marL="78752" marR="78752" marT="39376" marB="39376"/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sz="1600"/>
                        </a:p>
                      </a:txBody>
                      <a:tcPr marL="78752" marR="78752" marT="39376" marB="39376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val="721424409"/>
                      </a:ext>
                    </a:extLst>
                  </a:tr>
                  <a:tr h="322592"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sz="1600"/>
                        </a:p>
                      </a:txBody>
                      <a:tcPr marL="78752" marR="78752" marT="39376" marB="39376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sz="1600"/>
                        </a:p>
                      </a:txBody>
                      <a:tcPr marL="78752" marR="78752" marT="39376" marB="39376"/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70442" marR="70442" marT="35221" marB="35221">
                        <a:blipFill>
                          <a:blip r:embed="rId8"/>
                          <a:stretch>
                            <a:fillRect l="-201667" t="-303774" r="-303333" b="-2037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70442" marR="70442" marT="35221" marB="35221">
                        <a:blipFill>
                          <a:blip r:embed="rId8"/>
                          <a:stretch>
                            <a:fillRect l="-301667" t="-303774" r="-203333" b="-2037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sz="1600" dirty="0"/>
                        </a:p>
                      </a:txBody>
                      <a:tcPr marL="78752" marR="78752" marT="39376" marB="39376"/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sz="1600"/>
                        </a:p>
                      </a:txBody>
                      <a:tcPr marL="78752" marR="78752" marT="39376" marB="39376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val="1149812435"/>
                      </a:ext>
                    </a:extLst>
                  </a:tr>
                  <a:tr h="322592"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sz="1600"/>
                        </a:p>
                      </a:txBody>
                      <a:tcPr marL="78752" marR="78752" marT="39376" marB="39376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sz="1600"/>
                        </a:p>
                      </a:txBody>
                      <a:tcPr marL="78752" marR="78752" marT="39376" marB="39376"/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sz="1600"/>
                        </a:p>
                      </a:txBody>
                      <a:tcPr marL="78752" marR="78752" marT="39376" marB="39376"/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sz="1600"/>
                        </a:p>
                      </a:txBody>
                      <a:tcPr marL="78752" marR="78752" marT="39376" marB="39376"/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sz="1600" dirty="0"/>
                        </a:p>
                      </a:txBody>
                      <a:tcPr marL="78752" marR="78752" marT="39376" marB="39376"/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sz="1600" dirty="0"/>
                        </a:p>
                      </a:txBody>
                      <a:tcPr marL="78752" marR="78752" marT="39376" marB="39376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val="3165481529"/>
                      </a:ext>
                    </a:extLst>
                  </a:tr>
                  <a:tr h="322592"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sz="1600"/>
                        </a:p>
                      </a:txBody>
                      <a:tcPr marL="78752" marR="78752" marT="39376" marB="39376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sz="1600"/>
                        </a:p>
                      </a:txBody>
                      <a:tcPr marL="78752" marR="78752" marT="39376" marB="39376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sz="1600" dirty="0"/>
                        </a:p>
                      </a:txBody>
                      <a:tcPr marL="78752" marR="78752" marT="39376" marB="39376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sz="1600"/>
                        </a:p>
                      </a:txBody>
                      <a:tcPr marL="78752" marR="78752" marT="39376" marB="39376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sz="1600"/>
                        </a:p>
                      </a:txBody>
                      <a:tcPr marL="78752" marR="78752" marT="39376" marB="39376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sz="1600" dirty="0"/>
                        </a:p>
                      </a:txBody>
                      <a:tcPr marL="78752" marR="78752" marT="39376" marB="39376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22493281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5" name="표 1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6498191"/>
                  </p:ext>
                </p:extLst>
              </p:nvPr>
            </p:nvGraphicFramePr>
            <p:xfrm>
              <a:off x="4682397" y="3007176"/>
              <a:ext cx="1245693" cy="782814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415231">
                      <a:extLst>
                        <a:ext uri="{9D8B030D-6E8A-4147-A177-3AD203B41FA5}">
                          <a16:colId xmlns:a16="http://schemas.microsoft.com/office/drawing/2014/main" val="4278673343"/>
                        </a:ext>
                      </a:extLst>
                    </a:gridCol>
                    <a:gridCol w="415231">
                      <a:extLst>
                        <a:ext uri="{9D8B030D-6E8A-4147-A177-3AD203B41FA5}">
                          <a16:colId xmlns:a16="http://schemas.microsoft.com/office/drawing/2014/main" val="3584311943"/>
                        </a:ext>
                      </a:extLst>
                    </a:gridCol>
                    <a:gridCol w="415231">
                      <a:extLst>
                        <a:ext uri="{9D8B030D-6E8A-4147-A177-3AD203B41FA5}">
                          <a16:colId xmlns:a16="http://schemas.microsoft.com/office/drawing/2014/main" val="3827440825"/>
                        </a:ext>
                      </a:extLst>
                    </a:gridCol>
                  </a:tblGrid>
                  <a:tr h="260938"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1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100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100" smtClean="0">
                                        <a:latin typeface="Cambria Math" panose="02040503050406030204" pitchFamily="18" charset="0"/>
                                      </a:rPr>
                                      <m:t>3,3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100" dirty="0"/>
                        </a:p>
                      </a:txBody>
                      <a:tcPr marL="65199" marR="65199" marT="32600" marB="3260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1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100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100" smtClean="0">
                                        <a:latin typeface="Cambria Math" panose="02040503050406030204" pitchFamily="18" charset="0"/>
                                      </a:rPr>
                                      <m:t>3,2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100" dirty="0"/>
                        </a:p>
                      </a:txBody>
                      <a:tcPr marL="65199" marR="65199" marT="32600" marB="32600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1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100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100" smtClean="0">
                                        <a:latin typeface="Cambria Math" panose="02040503050406030204" pitchFamily="18" charset="0"/>
                                      </a:rPr>
                                      <m:t>3,1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100" dirty="0"/>
                        </a:p>
                      </a:txBody>
                      <a:tcPr marL="65199" marR="65199" marT="32600" marB="32600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373267704"/>
                      </a:ext>
                    </a:extLst>
                  </a:tr>
                  <a:tr h="26093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1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100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100" smtClean="0">
                                        <a:latin typeface="Cambria Math" panose="02040503050406030204" pitchFamily="18" charset="0"/>
                                      </a:rPr>
                                      <m:t>2,3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100" dirty="0"/>
                        </a:p>
                      </a:txBody>
                      <a:tcPr marL="65199" marR="65199" marT="32600" marB="3260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1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100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100" smtClean="0">
                                        <a:latin typeface="Cambria Math" panose="02040503050406030204" pitchFamily="18" charset="0"/>
                                      </a:rPr>
                                      <m:t>2,2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100" dirty="0"/>
                        </a:p>
                      </a:txBody>
                      <a:tcPr marL="65199" marR="65199" marT="32600" marB="32600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1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100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100" smtClean="0">
                                        <a:latin typeface="Cambria Math" panose="02040503050406030204" pitchFamily="18" charset="0"/>
                                      </a:rPr>
                                      <m:t>2,1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100" dirty="0"/>
                        </a:p>
                      </a:txBody>
                      <a:tcPr marL="65199" marR="65199" marT="32600" marB="32600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val="194261857"/>
                      </a:ext>
                    </a:extLst>
                  </a:tr>
                  <a:tr h="26093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1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100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100" smtClean="0">
                                        <a:latin typeface="Cambria Math" panose="02040503050406030204" pitchFamily="18" charset="0"/>
                                      </a:rPr>
                                      <m:t>1,3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100" dirty="0"/>
                        </a:p>
                      </a:txBody>
                      <a:tcPr marL="65199" marR="65199" marT="32600" marB="3260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1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100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100" smtClean="0">
                                        <a:latin typeface="Cambria Math" panose="02040503050406030204" pitchFamily="18" charset="0"/>
                                      </a:rPr>
                                      <m:t>1,2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100" dirty="0"/>
                        </a:p>
                      </a:txBody>
                      <a:tcPr marL="65199" marR="65199" marT="32600" marB="32600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1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100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100" smtClean="0">
                                        <a:latin typeface="Cambria Math" panose="02040503050406030204" pitchFamily="18" charset="0"/>
                                      </a:rPr>
                                      <m:t>1,1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100" dirty="0"/>
                        </a:p>
                      </a:txBody>
                      <a:tcPr marL="65199" marR="65199" marT="32600" marB="32600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11151973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5" name="표 1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6498191"/>
                  </p:ext>
                </p:extLst>
              </p:nvPr>
            </p:nvGraphicFramePr>
            <p:xfrm>
              <a:off x="4682397" y="3007176"/>
              <a:ext cx="1245693" cy="782814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415231">
                      <a:extLst>
                        <a:ext uri="{9D8B030D-6E8A-4147-A177-3AD203B41FA5}">
                          <a16:colId xmlns:a16="http://schemas.microsoft.com/office/drawing/2014/main" val="4278673343"/>
                        </a:ext>
                      </a:extLst>
                    </a:gridCol>
                    <a:gridCol w="415231">
                      <a:extLst>
                        <a:ext uri="{9D8B030D-6E8A-4147-A177-3AD203B41FA5}">
                          <a16:colId xmlns:a16="http://schemas.microsoft.com/office/drawing/2014/main" val="3584311943"/>
                        </a:ext>
                      </a:extLst>
                    </a:gridCol>
                    <a:gridCol w="415231">
                      <a:extLst>
                        <a:ext uri="{9D8B030D-6E8A-4147-A177-3AD203B41FA5}">
                          <a16:colId xmlns:a16="http://schemas.microsoft.com/office/drawing/2014/main" val="3827440825"/>
                        </a:ext>
                      </a:extLst>
                    </a:gridCol>
                  </a:tblGrid>
                  <a:tr h="260938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5199" marR="65199" marT="32600" marB="3260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9"/>
                          <a:stretch>
                            <a:fillRect l="-1471" t="-2326" r="-204412" b="-2046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5199" marR="65199" marT="32600" marB="32600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9"/>
                          <a:stretch>
                            <a:fillRect l="-100000" t="-2326" r="-101449" b="-2046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5199" marR="65199" marT="32600" marB="32600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9"/>
                          <a:stretch>
                            <a:fillRect l="-202941" t="-2326" r="-2941" b="-2046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73267704"/>
                      </a:ext>
                    </a:extLst>
                  </a:tr>
                  <a:tr h="260938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5199" marR="65199" marT="32600" marB="3260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9"/>
                          <a:stretch>
                            <a:fillRect l="-1471" t="-102326" r="-204412" b="-1046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5199" marR="65199" marT="32600" marB="32600">
                        <a:blipFill>
                          <a:blip r:embed="rId9"/>
                          <a:stretch>
                            <a:fillRect l="-100000" t="-102326" r="-101449" b="-1046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5199" marR="65199" marT="32600" marB="32600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9"/>
                          <a:stretch>
                            <a:fillRect l="-202941" t="-102326" r="-2941" b="-1046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4261857"/>
                      </a:ext>
                    </a:extLst>
                  </a:tr>
                  <a:tr h="260938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5199" marR="65199" marT="32600" marB="3260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9"/>
                          <a:stretch>
                            <a:fillRect l="-1471" t="-202326" r="-204412" b="-46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5199" marR="65199" marT="32600" marB="32600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9"/>
                          <a:stretch>
                            <a:fillRect l="-100000" t="-202326" r="-101449" b="-46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5199" marR="65199" marT="32600" marB="32600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9"/>
                          <a:stretch>
                            <a:fillRect l="-202941" t="-202326" r="-2941" b="-46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1151973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5915205" y="3266285"/>
                <a:ext cx="53718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5205" y="3266285"/>
                <a:ext cx="537180" cy="276999"/>
              </a:xfrm>
              <a:prstGeom prst="rect">
                <a:avLst/>
              </a:prstGeom>
              <a:blipFill>
                <a:blip r:embed="rId10"/>
                <a:stretch>
                  <a:fillRect b="-22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7" name="표 1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55438060"/>
                  </p:ext>
                </p:extLst>
              </p:nvPr>
            </p:nvGraphicFramePr>
            <p:xfrm>
              <a:off x="5724128" y="4494729"/>
              <a:ext cx="1619208" cy="1224136"/>
            </p:xfrm>
            <a:graphic>
              <a:graphicData uri="http://schemas.openxmlformats.org/drawingml/2006/table">
                <a:tbl>
                  <a:tblPr>
                    <a:tableStyleId>{F5AB1C69-6EDB-4FF4-983F-18BD219EF322}</a:tableStyleId>
                  </a:tblPr>
                  <a:tblGrid>
                    <a:gridCol w="404802">
                      <a:extLst>
                        <a:ext uri="{9D8B030D-6E8A-4147-A177-3AD203B41FA5}">
                          <a16:colId xmlns:a16="http://schemas.microsoft.com/office/drawing/2014/main" val="961427194"/>
                        </a:ext>
                      </a:extLst>
                    </a:gridCol>
                    <a:gridCol w="404802">
                      <a:extLst>
                        <a:ext uri="{9D8B030D-6E8A-4147-A177-3AD203B41FA5}">
                          <a16:colId xmlns:a16="http://schemas.microsoft.com/office/drawing/2014/main" val="4005790656"/>
                        </a:ext>
                      </a:extLst>
                    </a:gridCol>
                    <a:gridCol w="404802">
                      <a:extLst>
                        <a:ext uri="{9D8B030D-6E8A-4147-A177-3AD203B41FA5}">
                          <a16:colId xmlns:a16="http://schemas.microsoft.com/office/drawing/2014/main" val="518790039"/>
                        </a:ext>
                      </a:extLst>
                    </a:gridCol>
                    <a:gridCol w="404802">
                      <a:extLst>
                        <a:ext uri="{9D8B030D-6E8A-4147-A177-3AD203B41FA5}">
                          <a16:colId xmlns:a16="http://schemas.microsoft.com/office/drawing/2014/main" val="3474536517"/>
                        </a:ext>
                      </a:extLst>
                    </a:gridCol>
                  </a:tblGrid>
                  <a:tr h="306034"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sz="1200" b="0" i="1" smtClean="0">
                                        <a:latin typeface="Cambria Math" panose="02040503050406030204" pitchFamily="18" charset="0"/>
                                      </a:rPr>
                                      <m:t>1,1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2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sz="1200" b="0" i="1" smtClean="0">
                                        <a:latin typeface="Cambria Math" panose="02040503050406030204" pitchFamily="18" charset="0"/>
                                      </a:rPr>
                                      <m:t>1,2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200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sz="1200" b="0" i="1" smtClean="0">
                                        <a:latin typeface="Cambria Math" panose="02040503050406030204" pitchFamily="18" charset="0"/>
                                      </a:rPr>
                                      <m:t>1,3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200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sz="1200" b="0" i="1" smtClean="0">
                                        <a:latin typeface="Cambria Math" panose="02040503050406030204" pitchFamily="18" charset="0"/>
                                      </a:rPr>
                                      <m:t>1,4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200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3294589181"/>
                      </a:ext>
                    </a:extLst>
                  </a:tr>
                  <a:tr h="306034"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sz="1200" b="0" i="1" smtClean="0">
                                        <a:latin typeface="Cambria Math" panose="02040503050406030204" pitchFamily="18" charset="0"/>
                                      </a:rPr>
                                      <m:t>2,1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2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sz="1200" b="0" i="1" smtClean="0">
                                        <a:latin typeface="Cambria Math" panose="02040503050406030204" pitchFamily="18" charset="0"/>
                                      </a:rPr>
                                      <m:t>2,2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sz="1200" b="0" i="1" smtClean="0">
                                        <a:latin typeface="Cambria Math" panose="02040503050406030204" pitchFamily="18" charset="0"/>
                                      </a:rPr>
                                      <m:t>2,3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sz="1200" b="0" i="1" smtClean="0">
                                        <a:latin typeface="Cambria Math" panose="02040503050406030204" pitchFamily="18" charset="0"/>
                                      </a:rPr>
                                      <m:t>2,4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200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val="79553932"/>
                      </a:ext>
                    </a:extLst>
                  </a:tr>
                  <a:tr h="306034"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sz="1200" b="0" i="1" smtClean="0">
                                        <a:latin typeface="Cambria Math" panose="02040503050406030204" pitchFamily="18" charset="0"/>
                                      </a:rPr>
                                      <m:t>3,1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2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sz="1200" b="0" i="1" smtClean="0">
                                        <a:latin typeface="Cambria Math" panose="02040503050406030204" pitchFamily="18" charset="0"/>
                                      </a:rPr>
                                      <m:t>3,2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sz="1200" b="0" i="1" smtClean="0">
                                        <a:latin typeface="Cambria Math" panose="02040503050406030204" pitchFamily="18" charset="0"/>
                                      </a:rPr>
                                      <m:t>3,3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sz="1200" b="0" i="1" smtClean="0">
                                        <a:latin typeface="Cambria Math" panose="02040503050406030204" pitchFamily="18" charset="0"/>
                                      </a:rPr>
                                      <m:t>3,4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200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val="3055223791"/>
                      </a:ext>
                    </a:extLst>
                  </a:tr>
                  <a:tr h="306034"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sz="1200" b="0" i="1" smtClean="0">
                                        <a:latin typeface="Cambria Math" panose="02040503050406030204" pitchFamily="18" charset="0"/>
                                      </a:rPr>
                                      <m:t>4,1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2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sz="1200" b="0" i="1" smtClean="0">
                                        <a:latin typeface="Cambria Math" panose="02040503050406030204" pitchFamily="18" charset="0"/>
                                      </a:rPr>
                                      <m:t>4,2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200" dirty="0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sz="1200" b="0" i="1" smtClean="0">
                                        <a:latin typeface="Cambria Math" panose="02040503050406030204" pitchFamily="18" charset="0"/>
                                      </a:rPr>
                                      <m:t>4,3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200" dirty="0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sz="1200" b="0" i="1" smtClean="0">
                                        <a:latin typeface="Cambria Math" panose="02040503050406030204" pitchFamily="18" charset="0"/>
                                      </a:rPr>
                                      <m:t>4,4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200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93977425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7" name="표 1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55438060"/>
                  </p:ext>
                </p:extLst>
              </p:nvPr>
            </p:nvGraphicFramePr>
            <p:xfrm>
              <a:off x="5724128" y="4494729"/>
              <a:ext cx="1619208" cy="1224136"/>
            </p:xfrm>
            <a:graphic>
              <a:graphicData uri="http://schemas.openxmlformats.org/drawingml/2006/table">
                <a:tbl>
                  <a:tblPr>
                    <a:tableStyleId>{F5AB1C69-6EDB-4FF4-983F-18BD219EF322}</a:tableStyleId>
                  </a:tblPr>
                  <a:tblGrid>
                    <a:gridCol w="404802">
                      <a:extLst>
                        <a:ext uri="{9D8B030D-6E8A-4147-A177-3AD203B41FA5}">
                          <a16:colId xmlns:a16="http://schemas.microsoft.com/office/drawing/2014/main" val="961427194"/>
                        </a:ext>
                      </a:extLst>
                    </a:gridCol>
                    <a:gridCol w="404802">
                      <a:extLst>
                        <a:ext uri="{9D8B030D-6E8A-4147-A177-3AD203B41FA5}">
                          <a16:colId xmlns:a16="http://schemas.microsoft.com/office/drawing/2014/main" val="4005790656"/>
                        </a:ext>
                      </a:extLst>
                    </a:gridCol>
                    <a:gridCol w="404802">
                      <a:extLst>
                        <a:ext uri="{9D8B030D-6E8A-4147-A177-3AD203B41FA5}">
                          <a16:colId xmlns:a16="http://schemas.microsoft.com/office/drawing/2014/main" val="518790039"/>
                        </a:ext>
                      </a:extLst>
                    </a:gridCol>
                    <a:gridCol w="404802">
                      <a:extLst>
                        <a:ext uri="{9D8B030D-6E8A-4147-A177-3AD203B41FA5}">
                          <a16:colId xmlns:a16="http://schemas.microsoft.com/office/drawing/2014/main" val="3474536517"/>
                        </a:ext>
                      </a:extLst>
                    </a:gridCol>
                  </a:tblGrid>
                  <a:tr h="306034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11"/>
                          <a:stretch>
                            <a:fillRect l="-1493" t="-1961" r="-301493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11"/>
                          <a:stretch>
                            <a:fillRect l="-101493" t="-1961" r="-201493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11"/>
                          <a:stretch>
                            <a:fillRect l="-204545" t="-1961" r="-104545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11"/>
                          <a:stretch>
                            <a:fillRect l="-300000" t="-1961" r="-2985" b="-3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94589181"/>
                      </a:ext>
                    </a:extLst>
                  </a:tr>
                  <a:tr h="306034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11"/>
                          <a:stretch>
                            <a:fillRect l="-1493" t="-104000" r="-301493" b="-206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11"/>
                          <a:stretch>
                            <a:fillRect l="-101493" t="-104000" r="-201493" b="-206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11"/>
                          <a:stretch>
                            <a:fillRect l="-204545" t="-104000" r="-104545" b="-206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11"/>
                          <a:stretch>
                            <a:fillRect l="-300000" t="-104000" r="-2985" b="-206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9553932"/>
                      </a:ext>
                    </a:extLst>
                  </a:tr>
                  <a:tr h="306034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11"/>
                          <a:stretch>
                            <a:fillRect l="-1493" t="-200000" r="-301493" b="-1019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11"/>
                          <a:stretch>
                            <a:fillRect l="-101493" t="-200000" r="-201493" b="-1019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11"/>
                          <a:stretch>
                            <a:fillRect l="-204545" t="-200000" r="-104545" b="-1019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11"/>
                          <a:stretch>
                            <a:fillRect l="-300000" t="-200000" r="-2985" b="-10196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55223791"/>
                      </a:ext>
                    </a:extLst>
                  </a:tr>
                  <a:tr h="306034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1"/>
                          <a:stretch>
                            <a:fillRect l="-1493" t="-306000" r="-301493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1"/>
                          <a:stretch>
                            <a:fillRect l="-101493" t="-306000" r="-201493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1"/>
                          <a:stretch>
                            <a:fillRect l="-204545" t="-306000" r="-104545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1"/>
                          <a:stretch>
                            <a:fillRect l="-300000" t="-306000" r="-2985" b="-4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3977425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5150963" y="4948865"/>
                <a:ext cx="53718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0963" y="4948865"/>
                <a:ext cx="537180" cy="276999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오른쪽 화살표 18"/>
          <p:cNvSpPr/>
          <p:nvPr/>
        </p:nvSpPr>
        <p:spPr>
          <a:xfrm>
            <a:off x="3991358" y="3717032"/>
            <a:ext cx="565266" cy="3801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773538" y="6100995"/>
                <a:ext cx="1426609" cy="2803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 smtClean="0"/>
                  <a:t>Sparse Matrix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200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200" b="1" i="1" dirty="0" smtClean="0"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p>
                        <m:r>
                          <a:rPr lang="en-US" altLang="ko-KR" sz="1200" b="1" i="1" dirty="0" smtClean="0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</m:oMath>
                </a14:m>
                <a:endParaRPr lang="ko-KR" altLang="en-US" sz="1200" b="1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538" y="6100995"/>
                <a:ext cx="1426609" cy="280333"/>
              </a:xfrm>
              <a:prstGeom prst="rect">
                <a:avLst/>
              </a:prstGeom>
              <a:blipFill>
                <a:blip r:embed="rId13"/>
                <a:stretch>
                  <a:fillRect l="-427" t="-2174" b="-152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7321109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effectLst/>
              </a:rPr>
              <a:t>Methods</a:t>
            </a:r>
            <a:endParaRPr lang="ko-KR" altLang="en-US" dirty="0">
              <a:effectLst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>
                <a:effectLst/>
              </a:rPr>
              <a:t>Decomposed Transposed Convolution</a:t>
            </a:r>
          </a:p>
          <a:p>
            <a:pPr lvl="1"/>
            <a:r>
              <a:rPr lang="en-US" altLang="ko-KR" dirty="0" smtClean="0">
                <a:effectLst/>
              </a:rPr>
              <a:t>Decomposed Kernel</a:t>
            </a:r>
          </a:p>
          <a:p>
            <a:pPr lvl="2"/>
            <a:r>
              <a:rPr lang="en-US" altLang="ko-KR" dirty="0" smtClean="0">
                <a:effectLst/>
              </a:rPr>
              <a:t>A 2D filter of rank-k can be represented as the product of two matrices or, alternatively, as the linear combination of the outer product of a set of vectors</a:t>
            </a:r>
          </a:p>
          <a:p>
            <a:pPr marL="360362" lvl="1" indent="0">
              <a:buNone/>
            </a:pPr>
            <a:endParaRPr lang="en-US" altLang="ko-KR" dirty="0" smtClean="0">
              <a:effectLst/>
            </a:endParaRPr>
          </a:p>
          <a:p>
            <a:pPr lvl="1"/>
            <a:endParaRPr lang="en-US" altLang="ko-KR" dirty="0" smtClean="0">
              <a:effectLst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882" y="2852936"/>
            <a:ext cx="3403388" cy="3177075"/>
          </a:xfrm>
          <a:prstGeom prst="rect">
            <a:avLst/>
          </a:prstGeom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1507156"/>
              </p:ext>
            </p:extLst>
          </p:nvPr>
        </p:nvGraphicFramePr>
        <p:xfrm>
          <a:off x="4499992" y="3501008"/>
          <a:ext cx="1113294" cy="100811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71098">
                  <a:extLst>
                    <a:ext uri="{9D8B030D-6E8A-4147-A177-3AD203B41FA5}">
                      <a16:colId xmlns:a16="http://schemas.microsoft.com/office/drawing/2014/main" val="821257514"/>
                    </a:ext>
                  </a:extLst>
                </a:gridCol>
                <a:gridCol w="371098">
                  <a:extLst>
                    <a:ext uri="{9D8B030D-6E8A-4147-A177-3AD203B41FA5}">
                      <a16:colId xmlns:a16="http://schemas.microsoft.com/office/drawing/2014/main" val="1705673518"/>
                    </a:ext>
                  </a:extLst>
                </a:gridCol>
                <a:gridCol w="371098">
                  <a:extLst>
                    <a:ext uri="{9D8B030D-6E8A-4147-A177-3AD203B41FA5}">
                      <a16:colId xmlns:a16="http://schemas.microsoft.com/office/drawing/2014/main" val="1938334690"/>
                    </a:ext>
                  </a:extLst>
                </a:gridCol>
              </a:tblGrid>
              <a:tr h="3360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-1</a:t>
                      </a:r>
                      <a:endParaRPr lang="ko-KR" altLang="en-US" sz="1400" dirty="0"/>
                    </a:p>
                  </a:txBody>
                  <a:tcPr marL="63314" marR="63314" marT="31658" marB="3165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0</a:t>
                      </a:r>
                      <a:endParaRPr lang="ko-KR" altLang="en-US" sz="1400" dirty="0"/>
                    </a:p>
                  </a:txBody>
                  <a:tcPr marL="63314" marR="63314" marT="31658" marB="31658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1</a:t>
                      </a:r>
                      <a:endParaRPr lang="ko-KR" altLang="en-US" sz="1400" dirty="0"/>
                    </a:p>
                  </a:txBody>
                  <a:tcPr marL="63314" marR="63314" marT="31658" marB="3165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715638296"/>
                  </a:ext>
                </a:extLst>
              </a:tr>
              <a:tr h="3360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-2</a:t>
                      </a:r>
                      <a:endParaRPr lang="ko-KR" altLang="en-US" sz="1400" dirty="0"/>
                    </a:p>
                  </a:txBody>
                  <a:tcPr marL="63314" marR="63314" marT="31658" marB="3165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0</a:t>
                      </a:r>
                      <a:endParaRPr lang="ko-KR" altLang="en-US" sz="1400" dirty="0"/>
                    </a:p>
                  </a:txBody>
                  <a:tcPr marL="63314" marR="63314" marT="31658" marB="3165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2</a:t>
                      </a:r>
                      <a:endParaRPr lang="ko-KR" altLang="en-US" sz="1400" dirty="0"/>
                    </a:p>
                  </a:txBody>
                  <a:tcPr marL="63314" marR="63314" marT="31658" marB="3165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898469474"/>
                  </a:ext>
                </a:extLst>
              </a:tr>
              <a:tr h="3360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-1</a:t>
                      </a:r>
                      <a:endParaRPr lang="ko-KR" altLang="en-US" sz="1400" dirty="0"/>
                    </a:p>
                  </a:txBody>
                  <a:tcPr marL="63314" marR="63314" marT="31658" marB="3165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0</a:t>
                      </a:r>
                      <a:endParaRPr lang="ko-KR" altLang="en-US" sz="1400" dirty="0"/>
                    </a:p>
                  </a:txBody>
                  <a:tcPr marL="63314" marR="63314" marT="31658" marB="31658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1</a:t>
                      </a:r>
                      <a:endParaRPr lang="ko-KR" altLang="en-US" sz="1400" dirty="0"/>
                    </a:p>
                  </a:txBody>
                  <a:tcPr marL="63314" marR="63314" marT="31658" marB="3165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0710690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4247878" y="3020476"/>
            <a:ext cx="18446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/>
              <a:t>Ex) Sobel kernel </a:t>
            </a:r>
            <a:r>
              <a:rPr lang="en-US" altLang="ko-KR" sz="1400" b="1" baseline="30000" dirty="0" smtClean="0"/>
              <a:t>[4]</a:t>
            </a:r>
            <a:r>
              <a:rPr lang="en-US" altLang="ko-KR" sz="1400" b="1" dirty="0" smtClean="0"/>
              <a:t> </a:t>
            </a:r>
            <a:endParaRPr lang="ko-KR" altLang="en-US" sz="1400" b="1" dirty="0"/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6725707"/>
              </p:ext>
            </p:extLst>
          </p:nvPr>
        </p:nvGraphicFramePr>
        <p:xfrm>
          <a:off x="6169934" y="3501008"/>
          <a:ext cx="371098" cy="100811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71098">
                  <a:extLst>
                    <a:ext uri="{9D8B030D-6E8A-4147-A177-3AD203B41FA5}">
                      <a16:colId xmlns:a16="http://schemas.microsoft.com/office/drawing/2014/main" val="821257514"/>
                    </a:ext>
                  </a:extLst>
                </a:gridCol>
              </a:tblGrid>
              <a:tr h="3360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-1</a:t>
                      </a:r>
                      <a:endParaRPr lang="ko-KR" altLang="en-US" sz="1400" dirty="0"/>
                    </a:p>
                  </a:txBody>
                  <a:tcPr marL="63314" marR="63314" marT="31658" marB="3165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715638296"/>
                  </a:ext>
                </a:extLst>
              </a:tr>
              <a:tr h="3360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-2</a:t>
                      </a:r>
                      <a:endParaRPr lang="ko-KR" altLang="en-US" sz="1400" dirty="0"/>
                    </a:p>
                  </a:txBody>
                  <a:tcPr marL="63314" marR="63314" marT="31658" marB="3165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898469474"/>
                  </a:ext>
                </a:extLst>
              </a:tr>
              <a:tr h="3360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-1</a:t>
                      </a:r>
                      <a:endParaRPr lang="ko-KR" altLang="en-US" sz="1400" dirty="0"/>
                    </a:p>
                  </a:txBody>
                  <a:tcPr marL="63314" marR="63314" marT="31658" marB="3165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0710690"/>
                  </a:ext>
                </a:extLst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4711806"/>
              </p:ext>
            </p:extLst>
          </p:nvPr>
        </p:nvGraphicFramePr>
        <p:xfrm>
          <a:off x="6976870" y="3837044"/>
          <a:ext cx="1113294" cy="33603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71098">
                  <a:extLst>
                    <a:ext uri="{9D8B030D-6E8A-4147-A177-3AD203B41FA5}">
                      <a16:colId xmlns:a16="http://schemas.microsoft.com/office/drawing/2014/main" val="821257514"/>
                    </a:ext>
                  </a:extLst>
                </a:gridCol>
                <a:gridCol w="371098">
                  <a:extLst>
                    <a:ext uri="{9D8B030D-6E8A-4147-A177-3AD203B41FA5}">
                      <a16:colId xmlns:a16="http://schemas.microsoft.com/office/drawing/2014/main" val="1705673518"/>
                    </a:ext>
                  </a:extLst>
                </a:gridCol>
                <a:gridCol w="371098">
                  <a:extLst>
                    <a:ext uri="{9D8B030D-6E8A-4147-A177-3AD203B41FA5}">
                      <a16:colId xmlns:a16="http://schemas.microsoft.com/office/drawing/2014/main" val="1938334690"/>
                    </a:ext>
                  </a:extLst>
                </a:gridCol>
              </a:tblGrid>
              <a:tr h="3360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1</a:t>
                      </a:r>
                      <a:endParaRPr lang="ko-KR" altLang="en-US" sz="1400" dirty="0"/>
                    </a:p>
                  </a:txBody>
                  <a:tcPr marL="63314" marR="63314" marT="31658" marB="3165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0</a:t>
                      </a:r>
                      <a:endParaRPr lang="ko-KR" altLang="en-US" sz="1400" dirty="0"/>
                    </a:p>
                  </a:txBody>
                  <a:tcPr marL="63314" marR="63314" marT="31658" marB="31658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-1</a:t>
                      </a:r>
                      <a:endParaRPr lang="ko-KR" altLang="en-US" sz="1400" dirty="0"/>
                    </a:p>
                  </a:txBody>
                  <a:tcPr marL="63314" marR="63314" marT="31658" marB="3165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15638296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5718324" y="3820396"/>
            <a:ext cx="346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=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6565429" y="3837044"/>
                <a:ext cx="4315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5429" y="3837044"/>
                <a:ext cx="431528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직사각형 10"/>
          <p:cNvSpPr/>
          <p:nvPr/>
        </p:nvSpPr>
        <p:spPr>
          <a:xfrm>
            <a:off x="1403648" y="6348382"/>
            <a:ext cx="764800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900" dirty="0" smtClean="0"/>
              <a:t>[4</a:t>
            </a:r>
            <a:r>
              <a:rPr lang="en-US" altLang="ko-KR" sz="900" dirty="0"/>
              <a:t>] An Introduction to different Types of Convolutions in Deep </a:t>
            </a:r>
            <a:r>
              <a:rPr lang="en-US" altLang="ko-KR" sz="900" dirty="0" smtClean="0"/>
              <a:t>Learning, </a:t>
            </a:r>
            <a:r>
              <a:rPr lang="ko-KR" altLang="en-US" sz="900" dirty="0" smtClean="0">
                <a:hlinkClick r:id="rId5"/>
              </a:rPr>
              <a:t>https</a:t>
            </a:r>
            <a:r>
              <a:rPr lang="ko-KR" altLang="en-US" sz="900" dirty="0">
                <a:hlinkClick r:id="rId5"/>
              </a:rPr>
              <a:t>://</a:t>
            </a:r>
            <a:r>
              <a:rPr lang="ko-KR" altLang="en-US" sz="900" dirty="0" smtClean="0">
                <a:hlinkClick r:id="rId5"/>
              </a:rPr>
              <a:t>medium.com/towards-data-science/types-of-convolutions-in-deep-learning-717013397f4d</a:t>
            </a:r>
            <a:r>
              <a:rPr lang="en-US" altLang="ko-KR" sz="900" dirty="0" smtClean="0"/>
              <a:t>, 2017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273704141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effectLst/>
              </a:rPr>
              <a:t>Methods</a:t>
            </a:r>
            <a:endParaRPr lang="ko-KR" altLang="en-US" dirty="0">
              <a:effectLst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>
                <a:effectLst/>
              </a:rPr>
              <a:t>Decomposed Transposed Convolution</a:t>
            </a:r>
          </a:p>
          <a:p>
            <a:pPr lvl="1"/>
            <a:r>
              <a:rPr lang="en-US" altLang="ko-KR" dirty="0" smtClean="0">
                <a:effectLst/>
              </a:rPr>
              <a:t>Decomposed Transposed Convolution Operation</a:t>
            </a:r>
          </a:p>
          <a:p>
            <a:pPr marL="360362" lvl="1" indent="0">
              <a:buNone/>
            </a:pPr>
            <a:endParaRPr lang="en-US" altLang="ko-KR" dirty="0" smtClean="0">
              <a:effectLst/>
            </a:endParaRPr>
          </a:p>
          <a:p>
            <a:pPr lvl="1"/>
            <a:endParaRPr lang="en-US" altLang="ko-KR" dirty="0" smtClean="0">
              <a:effectLst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560" y="1988840"/>
            <a:ext cx="7701452" cy="4104456"/>
          </a:xfrm>
          <a:prstGeom prst="rect">
            <a:avLst/>
          </a:prstGeom>
        </p:spPr>
      </p:pic>
      <p:sp>
        <p:nvSpPr>
          <p:cNvPr id="7" name="모서리가 둥근 직사각형 6"/>
          <p:cNvSpPr/>
          <p:nvPr/>
        </p:nvSpPr>
        <p:spPr>
          <a:xfrm>
            <a:off x="2411760" y="2276872"/>
            <a:ext cx="1224136" cy="1872208"/>
          </a:xfrm>
          <a:prstGeom prst="roundRect">
            <a:avLst>
              <a:gd name="adj" fmla="val 4098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5220072" y="1988840"/>
            <a:ext cx="3092940" cy="3168352"/>
          </a:xfrm>
          <a:prstGeom prst="roundRect">
            <a:avLst>
              <a:gd name="adj" fmla="val 4098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64091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effectLst/>
              </a:rPr>
              <a:t>Methods</a:t>
            </a:r>
            <a:endParaRPr lang="ko-KR" altLang="en-US" dirty="0">
              <a:effectLst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ko-KR" dirty="0" smtClean="0">
                    <a:effectLst/>
                  </a:rPr>
                  <a:t>Depth to Space ( subpixel convolution ) </a:t>
                </a:r>
              </a:p>
              <a:p>
                <a:pPr lvl="1"/>
                <a:r>
                  <a:rPr lang="en-US" altLang="ko-KR" dirty="0" smtClean="0">
                    <a:effectLst/>
                  </a:rPr>
                  <a:t>Shift the feature channels into the spatial domain.</a:t>
                </a:r>
              </a:p>
              <a:p>
                <a:pPr lvl="1"/>
                <a:r>
                  <a:rPr lang="en-US" altLang="ko-KR" dirty="0" smtClean="0">
                    <a:effectLst/>
                  </a:rPr>
                  <a:t>It only changes their placement</a:t>
                </a:r>
                <a:br>
                  <a:rPr lang="en-US" altLang="ko-KR" dirty="0" smtClean="0">
                    <a:effectLst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b="0" i="0" smtClean="0">
                            <a:effectLst/>
                            <a:latin typeface="Cambria Math" panose="02040503050406030204" pitchFamily="18" charset="0"/>
                          </a:rPr>
                          <m:t>I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b="0" i="0" smtClean="0">
                            <a:effectLst/>
                            <a:latin typeface="Cambria Math" panose="02040503050406030204" pitchFamily="18" charset="0"/>
                          </a:rPr>
                          <m:t>HR</m:t>
                        </m:r>
                      </m:sub>
                    </m:sSub>
                    <m:r>
                      <a:rPr lang="en-US" altLang="ko-KR" b="0" i="0" smtClean="0">
                        <a:effectLst/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effectLst/>
                        <a:latin typeface="Cambria Math" panose="02040503050406030204" pitchFamily="18" charset="0"/>
                      </a:rPr>
                      <m:t>𝑃𝑆</m:t>
                    </m:r>
                    <m:d>
                      <m:dPr>
                        <m:ctrlPr>
                          <a:rPr lang="en-US" altLang="ko-KR" b="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b="0" i="1" smtClean="0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effectLst/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ko-KR" b="0" i="1" smtClean="0">
                                <a:effectLst/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  <m:r>
                          <a:rPr lang="en-US" altLang="ko-KR" b="0" i="1" smtClean="0">
                            <a:effectLst/>
                            <a:latin typeface="Cambria Math" panose="02040503050406030204" pitchFamily="18" charset="0"/>
                          </a:rPr>
                          <m:t>∗</m:t>
                        </m:r>
                        <m:sSup>
                          <m:sSupPr>
                            <m:ctrlPr>
                              <a:rPr lang="en-US" altLang="ko-KR" b="0" i="1" smtClean="0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b="0" i="1" smtClean="0">
                                <a:effectLst/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p>
                            <m:r>
                              <a:rPr lang="en-US" altLang="ko-KR" b="0" i="1" smtClean="0">
                                <a:effectLst/>
                                <a:latin typeface="Cambria Math" panose="02040503050406030204" pitchFamily="18" charset="0"/>
                              </a:rPr>
                              <m:t>𝐿</m:t>
                            </m:r>
                            <m:r>
                              <a:rPr lang="en-US" altLang="ko-KR" b="0" i="1" smtClean="0">
                                <a:effectLst/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d>
                          <m:dPr>
                            <m:ctrlPr>
                              <a:rPr lang="en-US" altLang="ko-KR" b="0" i="1" smtClean="0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𝐿𝑅</m:t>
                                </m:r>
                              </m:sub>
                            </m:sSub>
                          </m:e>
                        </m:d>
                        <m:r>
                          <a:rPr lang="en-US" altLang="ko-KR" b="0" i="1" smtClean="0">
                            <a:effectLst/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ko-KR" b="0" i="1" smtClean="0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effectLst/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ko-KR" b="0" i="1" smtClean="0">
                                <a:effectLst/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e>
                    </m:d>
                    <m:r>
                      <a:rPr lang="en-US" altLang="ko-KR" b="0" i="1" smtClean="0">
                        <a:effectLst/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b="0" i="1" smtClean="0">
                        <a:effectLst/>
                        <a:latin typeface="Cambria Math" panose="02040503050406030204" pitchFamily="18" charset="0"/>
                      </a:rPr>
                      <m:t>𝑤h𝑒𝑟𝑒</m:t>
                    </m:r>
                    <m:r>
                      <a:rPr lang="en-US" altLang="ko-KR" b="0" i="0" smtClean="0">
                        <a:effectLst/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b="0" i="0" dirty="0" smtClean="0">
                    <a:effectLst/>
                    <a:latin typeface="+mj-lt"/>
                  </a:rPr>
                  <a:t>PS is periodic shuffling</a:t>
                </a:r>
              </a:p>
              <a:p>
                <a:pPr lvl="1"/>
                <a:endParaRPr lang="en-US" altLang="ko-KR" dirty="0">
                  <a:effectLst/>
                  <a:latin typeface="+mj-lt"/>
                </a:endParaRPr>
              </a:p>
              <a:p>
                <a:pPr lvl="1"/>
                <a:endParaRPr lang="en-US" altLang="ko-KR" dirty="0" smtClean="0">
                  <a:effectLst/>
                  <a:latin typeface="+mj-lt"/>
                </a:endParaRPr>
              </a:p>
              <a:p>
                <a:pPr lvl="1"/>
                <a:endParaRPr lang="en-US" altLang="ko-KR" dirty="0">
                  <a:effectLst/>
                  <a:latin typeface="+mj-lt"/>
                </a:endParaRPr>
              </a:p>
              <a:p>
                <a:pPr marL="360362" lvl="1" indent="0">
                  <a:buNone/>
                </a:pPr>
                <a:endParaRPr lang="en-US" altLang="ko-KR" dirty="0">
                  <a:effectLst/>
                  <a:latin typeface="+mj-lt"/>
                </a:endParaRPr>
              </a:p>
              <a:p>
                <a:pPr lvl="1"/>
                <a:r>
                  <a:rPr lang="en-US" altLang="ko-KR" dirty="0" smtClean="0">
                    <a:effectLst/>
                    <a:latin typeface="+mj-lt"/>
                  </a:rPr>
                  <a:t>It</a:t>
                </a:r>
                <a:r>
                  <a:rPr lang="ko-KR" altLang="en-US" dirty="0" smtClean="0">
                    <a:effectLst/>
                    <a:latin typeface="+mj-lt"/>
                  </a:rPr>
                  <a:t> </a:t>
                </a:r>
                <a:r>
                  <a:rPr lang="en-US" altLang="ko-KR" dirty="0" smtClean="0">
                    <a:effectLst/>
                    <a:latin typeface="+mj-lt"/>
                  </a:rPr>
                  <a:t>still suffers checkerboard artifacts following random initialization ( model bias ) </a:t>
                </a:r>
                <a:r>
                  <a:rPr lang="en-US" altLang="ko-KR" dirty="0" smtClean="0">
                    <a:effectLst/>
                  </a:rPr>
                  <a:t/>
                </a:r>
                <a:br>
                  <a:rPr lang="en-US" altLang="ko-KR" dirty="0" smtClean="0">
                    <a:effectLst/>
                  </a:rPr>
                </a:br>
                <a:endParaRPr lang="en-US" altLang="ko-KR" dirty="0" smtClean="0">
                  <a:effectLst/>
                </a:endParaRPr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2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7624" y="2720600"/>
            <a:ext cx="6336704" cy="156839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23837" y="4725144"/>
            <a:ext cx="3312368" cy="124001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630754" y="5962736"/>
            <a:ext cx="18985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/>
              <a:t>Super-resolution image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165027591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effectLst/>
              </a:rPr>
              <a:t>Methods</a:t>
            </a:r>
            <a:endParaRPr lang="ko-KR" altLang="en-US" dirty="0">
              <a:effectLst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>
                <a:effectLst/>
              </a:rPr>
              <a:t>Resize Convolution</a:t>
            </a:r>
          </a:p>
          <a:p>
            <a:pPr lvl="1"/>
            <a:r>
              <a:rPr lang="en-US" altLang="ko-KR" dirty="0" smtClean="0">
                <a:effectLst/>
              </a:rPr>
              <a:t>Resize increases the feature size </a:t>
            </a:r>
            <a:r>
              <a:rPr lang="en-US" altLang="ko-KR" dirty="0" err="1" smtClean="0">
                <a:effectLst/>
              </a:rPr>
              <a:t>quadraticaly</a:t>
            </a:r>
            <a:r>
              <a:rPr lang="en-US" altLang="ko-KR" dirty="0" smtClean="0">
                <a:effectLst/>
              </a:rPr>
              <a:t> while keeping the same amount of information.</a:t>
            </a:r>
          </a:p>
          <a:p>
            <a:pPr lvl="1"/>
            <a:r>
              <a:rPr lang="en-US" altLang="ko-KR" dirty="0" smtClean="0">
                <a:effectLst/>
              </a:rPr>
              <a:t>Resize is followed by a convolution.</a:t>
            </a:r>
          </a:p>
        </p:txBody>
      </p:sp>
      <p:pic>
        <p:nvPicPr>
          <p:cNvPr id="1026" name="Picture 2" descr="https://upload.wikimedia.org/wikipedia/commons/thumb/9/91/Bilinear_interpolation_visualisation.svg/512px-Bilinear_interpolation_visualisation.svg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5785" y="3284984"/>
            <a:ext cx="1473033" cy="2060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/>
          <a:srcRect b="8100"/>
          <a:stretch/>
        </p:blipFill>
        <p:spPr>
          <a:xfrm>
            <a:off x="265958" y="3212976"/>
            <a:ext cx="2677934" cy="223224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5"/>
          <a:srcRect b="8348"/>
          <a:stretch/>
        </p:blipFill>
        <p:spPr>
          <a:xfrm>
            <a:off x="6180711" y="3284984"/>
            <a:ext cx="2680068" cy="2160240"/>
          </a:xfrm>
          <a:prstGeom prst="rect">
            <a:avLst/>
          </a:prstGeom>
        </p:spPr>
      </p:pic>
      <p:sp>
        <p:nvSpPr>
          <p:cNvPr id="7" name="오른쪽 화살표 6"/>
          <p:cNvSpPr/>
          <p:nvPr/>
        </p:nvSpPr>
        <p:spPr>
          <a:xfrm>
            <a:off x="3094342" y="3847435"/>
            <a:ext cx="580993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오른쪽 화살표 8"/>
          <p:cNvSpPr/>
          <p:nvPr/>
        </p:nvSpPr>
        <p:spPr>
          <a:xfrm>
            <a:off x="5449268" y="3880472"/>
            <a:ext cx="580993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4323083" y="5394111"/>
            <a:ext cx="58541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b="1" dirty="0" smtClean="0"/>
              <a:t>Resize</a:t>
            </a:r>
            <a:endParaRPr lang="ko-KR" altLang="en-US" sz="105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1028253" y="5394111"/>
            <a:ext cx="111761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b="1" dirty="0" smtClean="0"/>
              <a:t>Deconvolution</a:t>
            </a:r>
            <a:endParaRPr lang="ko-KR" altLang="en-US" sz="105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6737518" y="5445224"/>
            <a:ext cx="156645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b="1" dirty="0" smtClean="0"/>
              <a:t>Resize Deconvolution</a:t>
            </a:r>
            <a:endParaRPr lang="ko-KR" altLang="en-US" sz="1050" b="1" dirty="0"/>
          </a:p>
        </p:txBody>
      </p:sp>
    </p:spTree>
    <p:extLst>
      <p:ext uri="{BB962C8B-B14F-4D97-AF65-F5344CB8AC3E}">
        <p14:creationId xmlns:p14="http://schemas.microsoft.com/office/powerpoint/2010/main" val="403825728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effectLst/>
              </a:rPr>
              <a:t>Methods</a:t>
            </a:r>
            <a:endParaRPr lang="ko-KR" altLang="en-US" dirty="0">
              <a:effectLst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>
                <a:effectLst/>
              </a:rPr>
              <a:t>Resize Convolution</a:t>
            </a:r>
          </a:p>
          <a:p>
            <a:pPr lvl="1"/>
            <a:r>
              <a:rPr lang="en-US" altLang="ko-KR" dirty="0" smtClean="0">
                <a:effectLst/>
              </a:rPr>
              <a:t>The checkerboard artifacts tend to be most prominent when outputting unusual colors.</a:t>
            </a:r>
          </a:p>
          <a:p>
            <a:pPr lvl="1"/>
            <a:r>
              <a:rPr lang="en-US" altLang="ko-KR" dirty="0" smtClean="0">
                <a:effectLst/>
              </a:rPr>
              <a:t>Since neural network layers typically have a </a:t>
            </a:r>
            <a:r>
              <a:rPr lang="en-US" altLang="ko-KR" dirty="0">
                <a:solidFill>
                  <a:srgbClr val="FF0000"/>
                </a:solidFill>
                <a:effectLst/>
              </a:rPr>
              <a:t>bias it’s easy to output the average </a:t>
            </a:r>
            <a:r>
              <a:rPr lang="en-US" altLang="ko-KR" dirty="0" smtClean="0">
                <a:solidFill>
                  <a:srgbClr val="FF0000"/>
                </a:solidFill>
                <a:effectLst/>
              </a:rPr>
              <a:t>color</a:t>
            </a:r>
            <a:r>
              <a:rPr lang="en-US" altLang="ko-KR" dirty="0" smtClean="0">
                <a:effectLst/>
              </a:rPr>
              <a:t>. The further a color is away from the average color, the more deconvolution needs to contribute.</a:t>
            </a:r>
          </a:p>
          <a:p>
            <a:pPr lvl="1"/>
            <a:r>
              <a:rPr lang="en-US" altLang="ko-KR" dirty="0">
                <a:effectLst/>
              </a:rPr>
              <a:t>Resize convolution is implicitly weighting in a way that discourage high frequency artifacts.</a:t>
            </a:r>
          </a:p>
          <a:p>
            <a:pPr lvl="1"/>
            <a:endParaRPr lang="en-US" altLang="ko-KR" dirty="0" smtClean="0">
              <a:effectLst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2123727" y="3573016"/>
            <a:ext cx="5866421" cy="3096344"/>
            <a:chOff x="1187623" y="2132856"/>
            <a:chExt cx="7230705" cy="3816424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87623" y="2132856"/>
              <a:ext cx="7230705" cy="3816424"/>
            </a:xfrm>
            <a:prstGeom prst="rect">
              <a:avLst/>
            </a:prstGeom>
          </p:spPr>
        </p:pic>
        <p:cxnSp>
          <p:nvCxnSpPr>
            <p:cNvPr id="11" name="직선 연결선 10"/>
            <p:cNvCxnSpPr/>
            <p:nvPr/>
          </p:nvCxnSpPr>
          <p:spPr>
            <a:xfrm>
              <a:off x="6278062" y="2429201"/>
              <a:ext cx="1478916" cy="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/>
            <p:cNvCxnSpPr/>
            <p:nvPr/>
          </p:nvCxnSpPr>
          <p:spPr>
            <a:xfrm>
              <a:off x="6278062" y="3661650"/>
              <a:ext cx="1478916" cy="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/>
            <p:cNvCxnSpPr/>
            <p:nvPr/>
          </p:nvCxnSpPr>
          <p:spPr>
            <a:xfrm>
              <a:off x="6278062" y="4924542"/>
              <a:ext cx="1894338" cy="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1608974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effectLst/>
              </a:rPr>
              <a:t>Methods</a:t>
            </a:r>
            <a:endParaRPr lang="ko-KR" altLang="en-US" dirty="0">
              <a:effectLst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>
                <a:effectLst/>
              </a:rPr>
              <a:t>Bilinear Additive </a:t>
            </a:r>
            <a:r>
              <a:rPr lang="en-US" altLang="ko-KR" dirty="0" err="1" smtClean="0">
                <a:effectLst/>
              </a:rPr>
              <a:t>Upsampling</a:t>
            </a:r>
            <a:r>
              <a:rPr lang="en-US" altLang="ko-KR" dirty="0" smtClean="0">
                <a:effectLst/>
              </a:rPr>
              <a:t> ( Proposed )</a:t>
            </a:r>
          </a:p>
          <a:p>
            <a:pPr lvl="1"/>
            <a:r>
              <a:rPr lang="en-US" altLang="ko-KR" dirty="0" smtClean="0">
                <a:effectLst/>
              </a:rPr>
              <a:t>Bilinear </a:t>
            </a:r>
            <a:r>
              <a:rPr lang="en-US" altLang="ko-KR" dirty="0" err="1" smtClean="0">
                <a:effectLst/>
              </a:rPr>
              <a:t>upsampling</a:t>
            </a:r>
            <a:r>
              <a:rPr lang="en-US" altLang="ko-KR" dirty="0" smtClean="0">
                <a:effectLst/>
              </a:rPr>
              <a:t> as before, add every N consecutive channels together</a:t>
            </a:r>
          </a:p>
          <a:p>
            <a:pPr lvl="1"/>
            <a:endParaRPr lang="en-US" altLang="ko-KR" dirty="0" smtClean="0">
              <a:effectLst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2112458"/>
            <a:ext cx="5914160" cy="297272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7094" y="4700967"/>
            <a:ext cx="5612482" cy="123626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203848" y="5937230"/>
            <a:ext cx="3746538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/>
              <a:t>W, H - feature width and height</a:t>
            </a:r>
          </a:p>
          <a:p>
            <a:r>
              <a:rPr lang="en-US" altLang="ko-KR" sz="1100" dirty="0"/>
              <a:t>w</a:t>
            </a:r>
            <a:r>
              <a:rPr lang="en-US" altLang="ko-KR" sz="1100" dirty="0" smtClean="0"/>
              <a:t>, h – kernel width and height</a:t>
            </a:r>
          </a:p>
          <a:p>
            <a:r>
              <a:rPr lang="en-US" altLang="ko-KR" sz="1100" dirty="0" smtClean="0"/>
              <a:t>I, O – number of channels for input and output feature</a:t>
            </a:r>
          </a:p>
        </p:txBody>
      </p:sp>
    </p:spTree>
    <p:extLst>
      <p:ext uri="{BB962C8B-B14F-4D97-AF65-F5344CB8AC3E}">
        <p14:creationId xmlns:p14="http://schemas.microsoft.com/office/powerpoint/2010/main" val="68505342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effectLst/>
              </a:rPr>
              <a:t>Methods</a:t>
            </a:r>
            <a:endParaRPr lang="ko-KR" altLang="en-US" dirty="0">
              <a:effectLst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>
                <a:effectLst/>
              </a:rPr>
              <a:t>Skip Connections and Residual Connections</a:t>
            </a:r>
          </a:p>
          <a:p>
            <a:pPr lvl="1"/>
            <a:r>
              <a:rPr lang="en-US" altLang="ko-KR" dirty="0" smtClean="0">
                <a:effectLst/>
              </a:rPr>
              <a:t>Skip Connection</a:t>
            </a:r>
          </a:p>
          <a:p>
            <a:pPr lvl="2"/>
            <a:r>
              <a:rPr lang="en-US" altLang="ko-KR" dirty="0" smtClean="0">
                <a:effectLst/>
              </a:rPr>
              <a:t>It uses feature from the encoder in the decoder part of the same spatial resolution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5976" y="2420888"/>
            <a:ext cx="4536504" cy="301204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960" y="2869220"/>
            <a:ext cx="3691375" cy="1999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94800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>
                <a:effectLst/>
              </a:rPr>
              <a:t>Skip Connections and Residual Connections</a:t>
            </a:r>
          </a:p>
          <a:p>
            <a:pPr lvl="1"/>
            <a:r>
              <a:rPr lang="en-US" altLang="ko-KR" dirty="0" smtClean="0">
                <a:effectLst/>
              </a:rPr>
              <a:t>Residual Connection </a:t>
            </a:r>
            <a:r>
              <a:rPr lang="en-US" altLang="ko-KR" baseline="30000" dirty="0" smtClean="0">
                <a:effectLst/>
              </a:rPr>
              <a:t>[5, 6]</a:t>
            </a:r>
            <a:r>
              <a:rPr lang="en-US" altLang="ko-KR" dirty="0" smtClean="0">
                <a:effectLst/>
              </a:rPr>
              <a:t> </a:t>
            </a:r>
          </a:p>
          <a:p>
            <a:pPr lvl="2"/>
            <a:r>
              <a:rPr lang="en-US" altLang="ko-KR" dirty="0" smtClean="0">
                <a:effectLst/>
              </a:rPr>
              <a:t>It is a kind of skip connection that bypasses the non-linear transforms with an identity mapping and explicitly reformulates the layers as learning residual functions with reference to the layer input.</a:t>
            </a:r>
          </a:p>
          <a:p>
            <a:pPr lvl="2"/>
            <a:endParaRPr lang="en-US" altLang="ko-KR" dirty="0">
              <a:effectLst/>
            </a:endParaRPr>
          </a:p>
          <a:p>
            <a:pPr lvl="2"/>
            <a:endParaRPr lang="en-US" altLang="ko-KR" dirty="0" smtClean="0">
              <a:effectLst/>
            </a:endParaRPr>
          </a:p>
          <a:p>
            <a:pPr lvl="2"/>
            <a:endParaRPr lang="en-US" altLang="ko-KR" dirty="0">
              <a:effectLst/>
            </a:endParaRPr>
          </a:p>
          <a:p>
            <a:pPr lvl="2"/>
            <a:endParaRPr lang="en-US" altLang="ko-KR" dirty="0" smtClean="0">
              <a:effectLst/>
            </a:endParaRPr>
          </a:p>
          <a:p>
            <a:pPr marL="625475" lvl="2" indent="0">
              <a:buNone/>
            </a:pPr>
            <a:endParaRPr lang="en-US" altLang="ko-KR" dirty="0">
              <a:effectLst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0118" y="2865329"/>
            <a:ext cx="4944370" cy="243265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effectLst/>
              </a:rPr>
              <a:t>Methods</a:t>
            </a:r>
            <a:endParaRPr lang="ko-KR" altLang="en-US" dirty="0">
              <a:effectLst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683568" y="6052646"/>
            <a:ext cx="83529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900" dirty="0" smtClean="0">
                <a:solidFill>
                  <a:srgbClr val="222222"/>
                </a:solidFill>
                <a:latin typeface="Arial" panose="020B0604020202020204" pitchFamily="34" charset="0"/>
              </a:rPr>
              <a:t>[5] He</a:t>
            </a:r>
            <a:r>
              <a:rPr lang="en-US" altLang="ko-KR" sz="900" dirty="0">
                <a:solidFill>
                  <a:srgbClr val="222222"/>
                </a:solidFill>
                <a:latin typeface="Arial" panose="020B0604020202020204" pitchFamily="34" charset="0"/>
              </a:rPr>
              <a:t>, </a:t>
            </a:r>
            <a:r>
              <a:rPr lang="en-US" altLang="ko-KR" sz="900" dirty="0" err="1">
                <a:solidFill>
                  <a:srgbClr val="222222"/>
                </a:solidFill>
                <a:latin typeface="Arial" panose="020B0604020202020204" pitchFamily="34" charset="0"/>
              </a:rPr>
              <a:t>Kaiming</a:t>
            </a:r>
            <a:r>
              <a:rPr lang="en-US" altLang="ko-KR" sz="900" dirty="0">
                <a:solidFill>
                  <a:srgbClr val="222222"/>
                </a:solidFill>
                <a:latin typeface="Arial" panose="020B0604020202020204" pitchFamily="34" charset="0"/>
              </a:rPr>
              <a:t>, et al. "Deep residual learning for image recognition." </a:t>
            </a:r>
            <a:r>
              <a:rPr lang="en-US" altLang="ko-KR" sz="900" i="1" dirty="0">
                <a:solidFill>
                  <a:srgbClr val="222222"/>
                </a:solidFill>
                <a:latin typeface="Arial" panose="020B0604020202020204" pitchFamily="34" charset="0"/>
              </a:rPr>
              <a:t>Proceedings of the IEEE conference on computer vision and pattern recognition</a:t>
            </a:r>
            <a:r>
              <a:rPr lang="en-US" altLang="ko-KR" sz="900" dirty="0">
                <a:solidFill>
                  <a:srgbClr val="222222"/>
                </a:solidFill>
                <a:latin typeface="Arial" panose="020B0604020202020204" pitchFamily="34" charset="0"/>
              </a:rPr>
              <a:t>. 2016</a:t>
            </a:r>
            <a:r>
              <a:rPr lang="en-US" altLang="ko-KR" sz="900" dirty="0" smtClean="0">
                <a:solidFill>
                  <a:srgbClr val="222222"/>
                </a:solidFill>
                <a:latin typeface="Arial" panose="020B0604020202020204" pitchFamily="34" charset="0"/>
              </a:rPr>
              <a:t>.</a:t>
            </a:r>
          </a:p>
          <a:p>
            <a:r>
              <a:rPr lang="en-US" altLang="ko-KR" sz="900" dirty="0" smtClean="0">
                <a:solidFill>
                  <a:srgbClr val="222222"/>
                </a:solidFill>
                <a:latin typeface="Arial" panose="020B0604020202020204" pitchFamily="34" charset="0"/>
              </a:rPr>
              <a:t>[6] </a:t>
            </a:r>
            <a:r>
              <a:rPr lang="en-US" altLang="ko-KR" sz="900" dirty="0"/>
              <a:t>Yu, </a:t>
            </a:r>
            <a:r>
              <a:rPr lang="en-US" altLang="ko-KR" sz="900" dirty="0" err="1"/>
              <a:t>Lequan</a:t>
            </a:r>
            <a:r>
              <a:rPr lang="en-US" altLang="ko-KR" sz="900" dirty="0"/>
              <a:t>, et al. "Volumetric </a:t>
            </a:r>
            <a:r>
              <a:rPr lang="en-US" altLang="ko-KR" sz="900" dirty="0" err="1"/>
              <a:t>ConvNets</a:t>
            </a:r>
            <a:r>
              <a:rPr lang="en-US" altLang="ko-KR" sz="900" dirty="0"/>
              <a:t> with Mixed Residual Connections for Automated Prostate Segmentation from 3D MR Images." </a:t>
            </a:r>
            <a:r>
              <a:rPr lang="en-US" altLang="ko-KR" sz="900" i="1" dirty="0"/>
              <a:t>AAAI</a:t>
            </a:r>
            <a:r>
              <a:rPr lang="en-US" altLang="ko-KR" sz="900" dirty="0"/>
              <a:t>. 2017.</a:t>
            </a:r>
            <a:endParaRPr lang="ko-KR" altLang="en-US" sz="9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755" y1="41799" x2="99698" y2="41799"/>
                        <a14:foregroundMark x1="73565" y1="35979" x2="72356" y2="21164"/>
                        <a14:foregroundMark x1="90785" y1="40741" x2="88822" y2="2646"/>
                        <a14:foregroundMark x1="90332" y1="14286" x2="1208" y2="14286"/>
                        <a14:foregroundMark x1="17825" y1="29101" x2="16465" y2="1587"/>
                        <a14:foregroundMark x1="13595" y1="5291" x2="75227" y2="2116"/>
                        <a14:backgroundMark x1="94411" y1="8995" x2="96224" y2="1111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9512" y="4166880"/>
            <a:ext cx="4285268" cy="122343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497348" y="3920659"/>
            <a:ext cx="141737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 smtClean="0"/>
              <a:t>Residual connection</a:t>
            </a:r>
            <a:endParaRPr lang="ko-KR" alt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294655913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effectLst/>
              </a:rPr>
              <a:t>Experimental Results</a:t>
            </a:r>
            <a:endParaRPr lang="ko-KR" altLang="en-US" dirty="0">
              <a:effectLst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ko-KR" dirty="0" smtClean="0">
                    <a:effectLst/>
                  </a:rPr>
                  <a:t>Experimental Results</a:t>
                </a:r>
              </a:p>
              <a:p>
                <a:pPr lvl="1"/>
                <a:r>
                  <a:rPr lang="en-US" altLang="ko-KR" dirty="0" smtClean="0">
                    <a:effectLst/>
                  </a:rPr>
                  <a:t>Problems &amp; Evaluation methods</a:t>
                </a:r>
              </a:p>
              <a:p>
                <a:pPr lvl="2"/>
                <a:r>
                  <a:rPr lang="en-US" altLang="ko-KR" dirty="0" smtClean="0">
                    <a:effectLst/>
                  </a:rPr>
                  <a:t>Semantic segmentation</a:t>
                </a:r>
              </a:p>
              <a:p>
                <a:pPr lvl="3"/>
                <a:r>
                  <a:rPr lang="en-US" altLang="ko-KR" dirty="0" err="1" smtClean="0">
                    <a:effectLst/>
                  </a:rPr>
                  <a:t>Eval</a:t>
                </a:r>
                <a:r>
                  <a:rPr lang="en-US" altLang="ko-KR" dirty="0" smtClean="0">
                    <a:effectLst/>
                  </a:rPr>
                  <a:t> : </a:t>
                </a:r>
                <a:r>
                  <a:rPr lang="en-US" altLang="ko-KR" dirty="0" err="1" smtClean="0">
                    <a:effectLst/>
                  </a:rPr>
                  <a:t>mIOU</a:t>
                </a:r>
                <a:r>
                  <a:rPr lang="en-US" altLang="ko-KR" dirty="0" smtClean="0">
                    <a:effectLst/>
                  </a:rPr>
                  <a:t> ( </a:t>
                </a:r>
                <a:r>
                  <a:rPr lang="en-US" altLang="ko-KR" dirty="0" smtClean="0">
                    <a:solidFill>
                      <a:srgbClr val="FF0000"/>
                    </a:solidFill>
                    <a:effectLst/>
                  </a:rPr>
                  <a:t>m</a:t>
                </a:r>
                <a:r>
                  <a:rPr lang="en-US" altLang="ko-KR" dirty="0" smtClean="0">
                    <a:effectLst/>
                  </a:rPr>
                  <a:t>ean </a:t>
                </a:r>
                <a:r>
                  <a:rPr lang="en-US" altLang="ko-KR" dirty="0" smtClean="0">
                    <a:solidFill>
                      <a:srgbClr val="FF0000"/>
                    </a:solidFill>
                    <a:effectLst/>
                  </a:rPr>
                  <a:t>I</a:t>
                </a:r>
                <a:r>
                  <a:rPr lang="en-US" altLang="ko-KR" dirty="0" smtClean="0">
                    <a:effectLst/>
                  </a:rPr>
                  <a:t>ntersection </a:t>
                </a:r>
                <a:r>
                  <a:rPr lang="en-US" altLang="ko-KR" dirty="0">
                    <a:solidFill>
                      <a:srgbClr val="FF0000"/>
                    </a:solidFill>
                    <a:effectLst/>
                  </a:rPr>
                  <a:t>O</a:t>
                </a:r>
                <a:r>
                  <a:rPr lang="en-US" altLang="ko-KR" dirty="0" smtClean="0">
                    <a:effectLst/>
                  </a:rPr>
                  <a:t>ver </a:t>
                </a:r>
                <a:r>
                  <a:rPr lang="en-US" altLang="ko-KR" dirty="0" smtClean="0">
                    <a:solidFill>
                      <a:srgbClr val="FF0000"/>
                    </a:solidFill>
                    <a:effectLst/>
                  </a:rPr>
                  <a:t>U</a:t>
                </a:r>
                <a:r>
                  <a:rPr lang="en-US" altLang="ko-KR" dirty="0" smtClean="0">
                    <a:effectLst/>
                  </a:rPr>
                  <a:t>nion )</a:t>
                </a:r>
              </a:p>
              <a:p>
                <a:pPr lvl="2"/>
                <a:r>
                  <a:rPr lang="en-US" altLang="ko-KR" dirty="0" smtClean="0">
                    <a:effectLst/>
                  </a:rPr>
                  <a:t>Super-resolution</a:t>
                </a:r>
              </a:p>
              <a:p>
                <a:pPr lvl="3"/>
                <a:r>
                  <a:rPr lang="en-US" altLang="ko-KR" dirty="0" err="1" smtClean="0">
                    <a:effectLst/>
                  </a:rPr>
                  <a:t>Eval</a:t>
                </a:r>
                <a:r>
                  <a:rPr lang="en-US" altLang="ko-KR" dirty="0" smtClean="0">
                    <a:effectLst/>
                  </a:rPr>
                  <a:t> : SSIM ( </a:t>
                </a:r>
                <a:r>
                  <a:rPr lang="en-US" altLang="ko-KR" dirty="0" smtClean="0">
                    <a:solidFill>
                      <a:srgbClr val="FF0000"/>
                    </a:solidFill>
                    <a:effectLst/>
                  </a:rPr>
                  <a:t>S</a:t>
                </a:r>
                <a:r>
                  <a:rPr lang="en-US" altLang="ko-KR" dirty="0" smtClean="0">
                    <a:effectLst/>
                  </a:rPr>
                  <a:t>tructural </a:t>
                </a:r>
                <a:r>
                  <a:rPr lang="en-US" altLang="ko-KR" dirty="0" err="1" smtClean="0">
                    <a:solidFill>
                      <a:srgbClr val="FF0000"/>
                    </a:solidFill>
                    <a:effectLst/>
                  </a:rPr>
                  <a:t>SIM</a:t>
                </a:r>
                <a:r>
                  <a:rPr lang="en-US" altLang="ko-KR" dirty="0" err="1" smtClean="0">
                    <a:effectLst/>
                  </a:rPr>
                  <a:t>ilarity</a:t>
                </a:r>
                <a:r>
                  <a:rPr lang="en-US" altLang="ko-KR" dirty="0" smtClean="0">
                    <a:effectLst/>
                  </a:rPr>
                  <a:t> ) is a method for measuring the similarity between two images.</a:t>
                </a:r>
              </a:p>
              <a:p>
                <a:pPr lvl="2"/>
                <a:r>
                  <a:rPr lang="en-US" altLang="ko-KR" dirty="0" smtClean="0">
                    <a:effectLst/>
                  </a:rPr>
                  <a:t>Colorization</a:t>
                </a:r>
              </a:p>
              <a:p>
                <a:pPr lvl="3"/>
                <a:r>
                  <a:rPr lang="en-US" altLang="ko-KR" dirty="0" err="1">
                    <a:effectLst/>
                  </a:rPr>
                  <a:t>Eval</a:t>
                </a:r>
                <a:r>
                  <a:rPr lang="en-US" altLang="ko-KR" dirty="0">
                    <a:effectLst/>
                  </a:rPr>
                  <a:t> : </a:t>
                </a:r>
                <a:r>
                  <a:rPr lang="en-US" altLang="ko-KR" dirty="0" smtClean="0">
                    <a:effectLst/>
                  </a:rPr>
                  <a:t>AUC ( </a:t>
                </a:r>
                <a:r>
                  <a:rPr lang="en-US" altLang="ko-KR" dirty="0" smtClean="0">
                    <a:solidFill>
                      <a:srgbClr val="FF0000"/>
                    </a:solidFill>
                    <a:effectLst/>
                  </a:rPr>
                  <a:t>A</a:t>
                </a:r>
                <a:r>
                  <a:rPr lang="en-US" altLang="ko-KR" dirty="0" smtClean="0">
                    <a:effectLst/>
                  </a:rPr>
                  <a:t>rea </a:t>
                </a:r>
                <a:r>
                  <a:rPr lang="en-US" altLang="ko-KR" dirty="0">
                    <a:solidFill>
                      <a:srgbClr val="FF0000"/>
                    </a:solidFill>
                    <a:effectLst/>
                  </a:rPr>
                  <a:t>U</a:t>
                </a:r>
                <a:r>
                  <a:rPr lang="en-US" altLang="ko-KR" dirty="0" smtClean="0">
                    <a:effectLst/>
                  </a:rPr>
                  <a:t>nder the </a:t>
                </a:r>
                <a:r>
                  <a:rPr lang="en-US" altLang="ko-KR" dirty="0" smtClean="0">
                    <a:solidFill>
                      <a:srgbClr val="FF0000"/>
                    </a:solidFill>
                    <a:effectLst/>
                  </a:rPr>
                  <a:t>C</a:t>
                </a:r>
                <a:r>
                  <a:rPr lang="en-US" altLang="ko-KR" dirty="0" smtClean="0">
                    <a:effectLst/>
                  </a:rPr>
                  <a:t>urve ) for root mean squared errors</a:t>
                </a:r>
              </a:p>
              <a:p>
                <a:pPr lvl="2"/>
                <a:r>
                  <a:rPr lang="en-US" altLang="ko-KR" dirty="0" smtClean="0">
                    <a:effectLst/>
                  </a:rPr>
                  <a:t>Depth Prediction</a:t>
                </a:r>
              </a:p>
              <a:p>
                <a:pPr lvl="3"/>
                <a:r>
                  <a:rPr lang="en-US" altLang="ko-KR" dirty="0" err="1" smtClean="0">
                    <a:effectLst/>
                  </a:rPr>
                  <a:t>Eval</a:t>
                </a:r>
                <a:r>
                  <a:rPr lang="en-US" altLang="ko-KR" dirty="0" smtClean="0">
                    <a:effectLst/>
                  </a:rPr>
                  <a:t> : MRE ( </a:t>
                </a:r>
                <a:r>
                  <a:rPr lang="en-US" altLang="ko-KR" dirty="0">
                    <a:solidFill>
                      <a:srgbClr val="FF0000"/>
                    </a:solidFill>
                    <a:effectLst/>
                  </a:rPr>
                  <a:t>M</a:t>
                </a:r>
                <a:r>
                  <a:rPr lang="en-US" altLang="ko-KR" dirty="0" smtClean="0">
                    <a:effectLst/>
                  </a:rPr>
                  <a:t>ean </a:t>
                </a:r>
                <a:r>
                  <a:rPr lang="en-US" altLang="ko-KR" dirty="0">
                    <a:solidFill>
                      <a:srgbClr val="FF0000"/>
                    </a:solidFill>
                    <a:effectLst/>
                  </a:rPr>
                  <a:t>R</a:t>
                </a:r>
                <a:r>
                  <a:rPr lang="en-US" altLang="ko-KR" dirty="0" smtClean="0">
                    <a:effectLst/>
                  </a:rPr>
                  <a:t>elative </a:t>
                </a:r>
                <a:r>
                  <a:rPr lang="en-US" altLang="ko-KR" dirty="0">
                    <a:solidFill>
                      <a:srgbClr val="FF0000"/>
                    </a:solidFill>
                    <a:effectLst/>
                  </a:rPr>
                  <a:t>E</a:t>
                </a:r>
                <a:r>
                  <a:rPr lang="en-US" altLang="ko-KR" dirty="0" smtClean="0">
                    <a:effectLst/>
                  </a:rPr>
                  <a:t>rror )</a:t>
                </a:r>
              </a:p>
              <a:p>
                <a:pPr lvl="2"/>
                <a:r>
                  <a:rPr lang="en-US" altLang="ko-KR" dirty="0" smtClean="0">
                    <a:effectLst/>
                  </a:rPr>
                  <a:t>Instance Edge Detection</a:t>
                </a:r>
              </a:p>
              <a:p>
                <a:pPr lvl="3"/>
                <a:r>
                  <a:rPr lang="en-US" altLang="ko-KR" dirty="0" smtClean="0">
                    <a:effectLst/>
                  </a:rPr>
                  <a:t>F-measure =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effectLst/>
                        <a:latin typeface="Cambria Math" panose="02040503050406030204" pitchFamily="18" charset="0"/>
                      </a:rPr>
                      <m:t>2</m:t>
                    </m:r>
                    <m:f>
                      <m:fPr>
                        <m:ctrlPr>
                          <a:rPr lang="en-US" altLang="ko-KR" b="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i="1">
                            <a:effectLst/>
                            <a:latin typeface="Cambria Math" panose="02040503050406030204" pitchFamily="18" charset="0"/>
                          </a:rPr>
                          <m:t>𝑝𝑟𝑒𝑐𝑖𝑠𝑖𝑜𝑛</m:t>
                        </m:r>
                        <m:r>
                          <a:rPr lang="en-US" altLang="ko-KR" i="1">
                            <a:effectLst/>
                            <a:latin typeface="Cambria Math" panose="02040503050406030204" pitchFamily="18" charset="0"/>
                          </a:rPr>
                          <m:t> ∙</m:t>
                        </m:r>
                        <m:r>
                          <a:rPr lang="en-US" altLang="ko-KR" b="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𝑟𝑒𝑐𝑎𝑙𝑙</m:t>
                        </m:r>
                      </m:num>
                      <m:den>
                        <m:r>
                          <a:rPr lang="en-US" altLang="ko-KR" b="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𝑝𝑟𝑒𝑐𝑖𝑠𝑖𝑜𝑛</m:t>
                        </m:r>
                        <m:r>
                          <a:rPr lang="en-US" altLang="ko-KR" b="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altLang="ko-KR" b="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𝑟𝑒𝑐𝑎𝑙𝑙</m:t>
                        </m:r>
                      </m:den>
                    </m:f>
                  </m:oMath>
                </a14:m>
                <a:r>
                  <a:rPr lang="en-US" altLang="ko-KR" dirty="0" smtClean="0">
                    <a:effectLst/>
                  </a:rPr>
                  <a:t> is a measure of a test’s accuracy</a:t>
                </a:r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5" b="-183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직선 화살표 연결선 4"/>
          <p:cNvCxnSpPr/>
          <p:nvPr/>
        </p:nvCxnSpPr>
        <p:spPr>
          <a:xfrm flipV="1">
            <a:off x="5508104" y="2348880"/>
            <a:ext cx="0" cy="28803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" name="직선 화살표 연결선 5"/>
          <p:cNvCxnSpPr/>
          <p:nvPr/>
        </p:nvCxnSpPr>
        <p:spPr>
          <a:xfrm flipV="1">
            <a:off x="2771800" y="3429000"/>
            <a:ext cx="0" cy="28803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" name="직선 화살표 연결선 6"/>
          <p:cNvCxnSpPr/>
          <p:nvPr/>
        </p:nvCxnSpPr>
        <p:spPr>
          <a:xfrm flipV="1">
            <a:off x="7092280" y="4221088"/>
            <a:ext cx="0" cy="28803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" name="직선 화살표 연결선 7"/>
          <p:cNvCxnSpPr/>
          <p:nvPr/>
        </p:nvCxnSpPr>
        <p:spPr>
          <a:xfrm>
            <a:off x="4644008" y="5085184"/>
            <a:ext cx="0" cy="28803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/>
          <p:nvPr/>
        </p:nvCxnSpPr>
        <p:spPr>
          <a:xfrm flipV="1">
            <a:off x="6804248" y="5949280"/>
            <a:ext cx="0" cy="28803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668545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effectLst/>
              </a:rPr>
              <a:t>Introduction</a:t>
            </a:r>
            <a:endParaRPr lang="ko-KR" altLang="en-US" dirty="0">
              <a:effectLst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0000"/>
                </a:solidFill>
                <a:effectLst/>
              </a:rPr>
              <a:t>Dense prediction problems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l="-307" t="-1786" r="307" b="1766"/>
          <a:stretch/>
        </p:blipFill>
        <p:spPr>
          <a:xfrm>
            <a:off x="96174" y="1628800"/>
            <a:ext cx="8778402" cy="4248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26527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effectLst/>
              </a:rPr>
              <a:t>Experimental Results</a:t>
            </a:r>
            <a:endParaRPr lang="ko-KR" altLang="en-US" dirty="0">
              <a:effectLst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>
                <a:effectLst/>
              </a:rPr>
              <a:t>Experimental Results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774" y="1412776"/>
            <a:ext cx="8904493" cy="4752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61947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effectLst/>
              </a:rPr>
              <a:t>Experimental Results</a:t>
            </a:r>
            <a:endParaRPr lang="ko-KR" altLang="en-US" dirty="0">
              <a:effectLst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 smtClean="0">
                <a:effectLst/>
              </a:rPr>
              <a:t>Experimental Results</a:t>
            </a:r>
          </a:p>
          <a:p>
            <a:pPr lvl="1"/>
            <a:r>
              <a:rPr lang="en-US" altLang="ko-KR" dirty="0" smtClean="0">
                <a:effectLst/>
              </a:rPr>
              <a:t>Results without residual-like connections</a:t>
            </a:r>
          </a:p>
          <a:p>
            <a:pPr lvl="2"/>
            <a:r>
              <a:rPr lang="en-US" altLang="ko-KR" dirty="0" smtClean="0">
                <a:effectLst/>
              </a:rPr>
              <a:t>Semantic Segmentation</a:t>
            </a:r>
          </a:p>
          <a:p>
            <a:pPr lvl="3"/>
            <a:r>
              <a:rPr lang="en-US" altLang="ko-KR" dirty="0" smtClean="0">
                <a:solidFill>
                  <a:srgbClr val="FF0000"/>
                </a:solidFill>
                <a:effectLst/>
              </a:rPr>
              <a:t>Use of skip-layers improves performance</a:t>
            </a:r>
          </a:p>
          <a:p>
            <a:pPr lvl="3"/>
            <a:r>
              <a:rPr lang="en-US" altLang="ko-KR" dirty="0" smtClean="0">
                <a:effectLst/>
              </a:rPr>
              <a:t>Separable transposed convolution are the best </a:t>
            </a:r>
            <a:r>
              <a:rPr lang="en-US" altLang="ko-KR" dirty="0" err="1" smtClean="0">
                <a:effectLst/>
              </a:rPr>
              <a:t>upsampling</a:t>
            </a:r>
            <a:r>
              <a:rPr lang="en-US" altLang="ko-KR" dirty="0" smtClean="0">
                <a:effectLst/>
              </a:rPr>
              <a:t> method</a:t>
            </a:r>
          </a:p>
          <a:p>
            <a:pPr lvl="2"/>
            <a:r>
              <a:rPr lang="en-US" altLang="ko-KR" dirty="0" smtClean="0">
                <a:effectLst/>
              </a:rPr>
              <a:t>Depth </a:t>
            </a:r>
            <a:r>
              <a:rPr lang="en-US" altLang="ko-KR" dirty="0" err="1" smtClean="0">
                <a:effectLst/>
              </a:rPr>
              <a:t>Predicition</a:t>
            </a:r>
            <a:endParaRPr lang="en-US" altLang="ko-KR" dirty="0" smtClean="0">
              <a:effectLst/>
            </a:endParaRPr>
          </a:p>
          <a:p>
            <a:pPr lvl="3"/>
            <a:r>
              <a:rPr lang="en-US" altLang="ko-KR" dirty="0" smtClean="0">
                <a:effectLst/>
              </a:rPr>
              <a:t>All layers except bilinear </a:t>
            </a:r>
            <a:r>
              <a:rPr lang="en-US" altLang="ko-KR" dirty="0" err="1" smtClean="0">
                <a:effectLst/>
              </a:rPr>
              <a:t>upsampling</a:t>
            </a:r>
            <a:r>
              <a:rPr lang="en-US" altLang="ko-KR" dirty="0" smtClean="0">
                <a:effectLst/>
              </a:rPr>
              <a:t> have good performance</a:t>
            </a:r>
          </a:p>
          <a:p>
            <a:pPr lvl="3"/>
            <a:r>
              <a:rPr lang="en-US" altLang="ko-KR" dirty="0" smtClean="0">
                <a:solidFill>
                  <a:srgbClr val="FF0000"/>
                </a:solidFill>
                <a:effectLst/>
              </a:rPr>
              <a:t>Adding skip layers to there results in equal performance except for depth to space</a:t>
            </a:r>
          </a:p>
          <a:p>
            <a:pPr lvl="2"/>
            <a:r>
              <a:rPr lang="en-US" altLang="ko-KR" dirty="0" smtClean="0">
                <a:effectLst/>
              </a:rPr>
              <a:t>Colorization</a:t>
            </a:r>
          </a:p>
          <a:p>
            <a:pPr lvl="3"/>
            <a:r>
              <a:rPr lang="en-US" altLang="ko-KR" dirty="0" smtClean="0">
                <a:solidFill>
                  <a:srgbClr val="FF0000"/>
                </a:solidFill>
                <a:effectLst/>
              </a:rPr>
              <a:t>All </a:t>
            </a:r>
            <a:r>
              <a:rPr lang="en-US" altLang="ko-KR" dirty="0" err="1" smtClean="0">
                <a:solidFill>
                  <a:srgbClr val="FF0000"/>
                </a:solidFill>
                <a:effectLst/>
              </a:rPr>
              <a:t>upsampling</a:t>
            </a:r>
            <a:r>
              <a:rPr lang="en-US" altLang="ko-KR" dirty="0" smtClean="0">
                <a:solidFill>
                  <a:srgbClr val="FF0000"/>
                </a:solidFill>
                <a:effectLst/>
              </a:rPr>
              <a:t> methods perform </a:t>
            </a:r>
            <a:r>
              <a:rPr lang="en-US" altLang="ko-KR" dirty="0" err="1" smtClean="0">
                <a:solidFill>
                  <a:srgbClr val="FF0000"/>
                </a:solidFill>
                <a:effectLst/>
              </a:rPr>
              <a:t>similarily</a:t>
            </a:r>
            <a:endParaRPr lang="en-US" altLang="ko-KR" dirty="0" smtClean="0">
              <a:solidFill>
                <a:srgbClr val="FF0000"/>
              </a:solidFill>
              <a:effectLst/>
            </a:endParaRPr>
          </a:p>
          <a:p>
            <a:pPr lvl="2"/>
            <a:r>
              <a:rPr lang="en-US" altLang="ko-KR" dirty="0" smtClean="0">
                <a:effectLst/>
              </a:rPr>
              <a:t>Super-resolution</a:t>
            </a:r>
          </a:p>
          <a:p>
            <a:pPr lvl="3"/>
            <a:r>
              <a:rPr lang="en-US" altLang="ko-KR" dirty="0" smtClean="0">
                <a:effectLst/>
              </a:rPr>
              <a:t>Networks with skip-layers are not possible because there are no encoder module</a:t>
            </a:r>
          </a:p>
          <a:p>
            <a:pPr lvl="3"/>
            <a:r>
              <a:rPr lang="en-US" altLang="ko-KR" dirty="0" smtClean="0">
                <a:solidFill>
                  <a:srgbClr val="FF0000"/>
                </a:solidFill>
                <a:effectLst/>
              </a:rPr>
              <a:t>All transposed variants perform well on this task;</a:t>
            </a:r>
            <a:r>
              <a:rPr lang="en-US" altLang="ko-KR" dirty="0" smtClean="0">
                <a:effectLst/>
              </a:rPr>
              <a:t> other layers do not</a:t>
            </a:r>
          </a:p>
          <a:p>
            <a:pPr lvl="2"/>
            <a:r>
              <a:rPr lang="en-US" altLang="ko-KR" dirty="0" smtClean="0">
                <a:effectLst/>
              </a:rPr>
              <a:t>Instance Edge Detection</a:t>
            </a:r>
          </a:p>
          <a:p>
            <a:pPr lvl="3"/>
            <a:r>
              <a:rPr lang="en-US" altLang="ko-KR" dirty="0" smtClean="0">
                <a:solidFill>
                  <a:srgbClr val="FF0000"/>
                </a:solidFill>
                <a:effectLst/>
              </a:rPr>
              <a:t>Skip-layer is necessary to get good results</a:t>
            </a:r>
          </a:p>
          <a:p>
            <a:pPr marL="895350" lvl="3" indent="0">
              <a:buNone/>
            </a:pPr>
            <a:endParaRPr lang="en-US" altLang="ko-KR" dirty="0" smtClean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87936375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effectLst/>
              </a:rPr>
              <a:t>Experimental Results</a:t>
            </a:r>
            <a:endParaRPr lang="ko-KR" altLang="en-US" dirty="0">
              <a:effectLst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effectLst/>
              </a:rPr>
              <a:t>Experimental Results</a:t>
            </a:r>
          </a:p>
          <a:p>
            <a:pPr lvl="1"/>
            <a:r>
              <a:rPr lang="en-US" altLang="ko-KR" dirty="0" smtClean="0">
                <a:effectLst/>
              </a:rPr>
              <a:t>Results without residual-like connections</a:t>
            </a:r>
          </a:p>
          <a:p>
            <a:pPr lvl="2"/>
            <a:r>
              <a:rPr lang="en-US" altLang="ko-KR" dirty="0" smtClean="0">
                <a:effectLst/>
              </a:rPr>
              <a:t>Adding residual-like connections is beneficial</a:t>
            </a:r>
          </a:p>
          <a:p>
            <a:pPr lvl="1"/>
            <a:endParaRPr lang="en-US" altLang="ko-KR" dirty="0" smtClean="0">
              <a:effectLst/>
            </a:endParaRPr>
          </a:p>
          <a:p>
            <a:pPr lvl="1"/>
            <a:r>
              <a:rPr lang="en-US" altLang="ko-KR" dirty="0" smtClean="0">
                <a:effectLst/>
              </a:rPr>
              <a:t>Results of proposed method</a:t>
            </a:r>
          </a:p>
          <a:p>
            <a:pPr lvl="2"/>
            <a:r>
              <a:rPr lang="en-US" altLang="ko-KR" dirty="0" smtClean="0">
                <a:effectLst/>
              </a:rPr>
              <a:t>Bilinear additive </a:t>
            </a:r>
            <a:r>
              <a:rPr lang="en-US" altLang="ko-KR" dirty="0" err="1" smtClean="0">
                <a:effectLst/>
              </a:rPr>
              <a:t>upsampling</a:t>
            </a:r>
            <a:r>
              <a:rPr lang="en-US" altLang="ko-KR" dirty="0" smtClean="0">
                <a:effectLst/>
              </a:rPr>
              <a:t> + </a:t>
            </a:r>
            <a:r>
              <a:rPr lang="en-US" altLang="ko-KR" dirty="0" err="1" smtClean="0">
                <a:effectLst/>
              </a:rPr>
              <a:t>conv</a:t>
            </a:r>
            <a:r>
              <a:rPr lang="en-US" altLang="ko-KR" dirty="0" smtClean="0">
                <a:effectLst/>
              </a:rPr>
              <a:t> + residual connection</a:t>
            </a:r>
          </a:p>
          <a:p>
            <a:pPr marL="625475" lvl="2" indent="0">
              <a:buNone/>
            </a:pPr>
            <a:endParaRPr lang="en-US" altLang="ko-KR" dirty="0" smtClean="0">
              <a:effectLst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988" y="3717032"/>
            <a:ext cx="8414031" cy="976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67031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2184168" y="2549803"/>
            <a:ext cx="4775666" cy="120032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72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Thank you!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effectLst/>
              </a:rPr>
              <a:t>Introduction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988749" y="2996952"/>
            <a:ext cx="7182544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srgbClr val="00B050"/>
                </a:solidFill>
              </a:rPr>
              <a:t>Decoder </a:t>
            </a:r>
            <a:r>
              <a:rPr lang="en-US" altLang="ko-KR" sz="2400" dirty="0"/>
              <a:t>matters</a:t>
            </a:r>
            <a:r>
              <a:rPr lang="en-US" altLang="ko-KR" sz="2400" dirty="0">
                <a:solidFill>
                  <a:srgbClr val="00B050"/>
                </a:solidFill>
              </a:rPr>
              <a:t> </a:t>
            </a:r>
            <a:r>
              <a:rPr lang="en-US" altLang="ko-KR" sz="2400" dirty="0"/>
              <a:t>for </a:t>
            </a:r>
            <a:r>
              <a:rPr lang="en-US" altLang="ko-KR" sz="2400" dirty="0">
                <a:solidFill>
                  <a:srgbClr val="FF0000"/>
                </a:solidFill>
              </a:rPr>
              <a:t>dense prediction problems</a:t>
            </a:r>
            <a:r>
              <a:rPr lang="en-US" altLang="ko-KR" sz="2400" dirty="0"/>
              <a:t/>
            </a:r>
            <a:br>
              <a:rPr lang="en-US" altLang="ko-KR" sz="2400" dirty="0"/>
            </a:br>
            <a:r>
              <a:rPr lang="en-US" altLang="ko-KR" sz="2400" dirty="0"/>
              <a:t>-</a:t>
            </a:r>
            <a:r>
              <a:rPr lang="en-US" altLang="ko-KR" sz="2400" dirty="0">
                <a:solidFill>
                  <a:srgbClr val="00B0F0"/>
                </a:solidFill>
              </a:rPr>
              <a:t>The Devil is in the Decoder </a:t>
            </a:r>
            <a:r>
              <a:rPr lang="en-US" altLang="ko-KR" sz="2400" dirty="0"/>
              <a:t>-</a:t>
            </a:r>
            <a:endParaRPr lang="ko-KR" alt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3851920" y="2812286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endParaRPr lang="ko-KR" alt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69908" y="2771636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endParaRPr lang="ko-KR" altLang="en-US" b="1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85932" y="3707740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  <a:endParaRPr lang="ko-KR" altLang="en-US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4509120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effectLst/>
              </a:rPr>
              <a:t>Introduction</a:t>
            </a:r>
            <a:endParaRPr lang="ko-KR" altLang="en-US" dirty="0">
              <a:effectLst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>
                <a:effectLst/>
              </a:rPr>
              <a:t>Encoder-decoder architecture used for dense prediction problems</a:t>
            </a:r>
          </a:p>
          <a:p>
            <a:pPr lvl="1"/>
            <a:r>
              <a:rPr lang="en-US" altLang="ko-KR" dirty="0" smtClean="0">
                <a:effectLst/>
              </a:rPr>
              <a:t>A encoder </a:t>
            </a:r>
            <a:r>
              <a:rPr lang="en-US" altLang="ko-KR" dirty="0" err="1" smtClean="0">
                <a:effectLst/>
              </a:rPr>
              <a:t>downsamples</a:t>
            </a:r>
            <a:r>
              <a:rPr lang="en-US" altLang="ko-KR" dirty="0" smtClean="0">
                <a:effectLst/>
              </a:rPr>
              <a:t> the spatial resolution while increasing the number of channels</a:t>
            </a:r>
          </a:p>
          <a:p>
            <a:pPr lvl="1"/>
            <a:r>
              <a:rPr lang="en-US" altLang="ko-KR" dirty="0" smtClean="0">
                <a:effectLst/>
              </a:rPr>
              <a:t>A </a:t>
            </a:r>
            <a:r>
              <a:rPr lang="en-US" altLang="ko-KR" b="1" dirty="0" smtClean="0">
                <a:solidFill>
                  <a:srgbClr val="00B050"/>
                </a:solidFill>
                <a:effectLst/>
              </a:rPr>
              <a:t>decoder</a:t>
            </a:r>
            <a:r>
              <a:rPr lang="en-US" altLang="ko-KR" dirty="0" smtClean="0">
                <a:effectLst/>
              </a:rPr>
              <a:t> </a:t>
            </a:r>
            <a:r>
              <a:rPr lang="en-US" altLang="ko-KR" dirty="0" err="1" smtClean="0">
                <a:effectLst/>
              </a:rPr>
              <a:t>upsamples</a:t>
            </a:r>
            <a:r>
              <a:rPr lang="en-US" altLang="ko-KR" dirty="0" smtClean="0">
                <a:effectLst/>
              </a:rPr>
              <a:t> the representation back to the original input size</a:t>
            </a:r>
          </a:p>
          <a:p>
            <a:pPr lvl="1"/>
            <a:r>
              <a:rPr lang="en-US" altLang="ko-KR" dirty="0" smtClean="0">
                <a:effectLst/>
              </a:rPr>
              <a:t>Dense prediction problems</a:t>
            </a:r>
          </a:p>
          <a:p>
            <a:pPr lvl="2"/>
            <a:r>
              <a:rPr lang="en-US" altLang="ko-KR" sz="1400" dirty="0" smtClean="0">
                <a:effectLst/>
              </a:rPr>
              <a:t>Semantic Segmentation</a:t>
            </a:r>
          </a:p>
          <a:p>
            <a:pPr lvl="2"/>
            <a:r>
              <a:rPr lang="en-US" altLang="ko-KR" sz="1400" dirty="0" smtClean="0">
                <a:effectLst/>
              </a:rPr>
              <a:t>Super-resolution</a:t>
            </a:r>
          </a:p>
          <a:p>
            <a:pPr lvl="2"/>
            <a:r>
              <a:rPr lang="en-US" altLang="ko-KR" sz="1400" dirty="0" smtClean="0">
                <a:effectLst/>
              </a:rPr>
              <a:t>Colorization</a:t>
            </a:r>
          </a:p>
          <a:p>
            <a:pPr lvl="2"/>
            <a:r>
              <a:rPr lang="en-US" altLang="ko-KR" sz="1400" dirty="0" smtClean="0">
                <a:effectLst/>
              </a:rPr>
              <a:t>Depth estimation</a:t>
            </a:r>
          </a:p>
          <a:p>
            <a:pPr lvl="2"/>
            <a:r>
              <a:rPr lang="en-US" altLang="ko-KR" sz="1400" dirty="0" smtClean="0">
                <a:effectLst/>
              </a:rPr>
              <a:t>Optical flows</a:t>
            </a:r>
          </a:p>
          <a:p>
            <a:pPr marL="625475" lvl="2" indent="0">
              <a:buNone/>
            </a:pPr>
            <a:endParaRPr lang="en-US" altLang="ko-KR" sz="1400" dirty="0" smtClean="0">
              <a:effectLst/>
            </a:endParaRPr>
          </a:p>
          <a:p>
            <a:pPr lvl="2"/>
            <a:endParaRPr lang="en-US" altLang="ko-KR" dirty="0" smtClean="0">
              <a:effectLst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7944" y="3140968"/>
            <a:ext cx="4392488" cy="2379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87072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effectLst/>
              </a:rPr>
              <a:t>Introduction</a:t>
            </a:r>
            <a:endParaRPr lang="ko-KR" altLang="en-US" dirty="0">
              <a:effectLst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>
                <a:effectLst/>
              </a:rPr>
              <a:t>Encoder vs. Decoder in the computer vision.</a:t>
            </a:r>
          </a:p>
          <a:p>
            <a:pPr lvl="1"/>
            <a:r>
              <a:rPr lang="en-US" altLang="ko-KR" dirty="0" smtClean="0">
                <a:effectLst/>
              </a:rPr>
              <a:t>Encoder ( Feature Extraction )</a:t>
            </a:r>
          </a:p>
          <a:p>
            <a:pPr lvl="2"/>
            <a:r>
              <a:rPr lang="en-US" altLang="ko-KR" dirty="0" smtClean="0">
                <a:effectLst/>
              </a:rPr>
              <a:t>Decrease spatial resolution while learning high-dimensional representation.</a:t>
            </a:r>
          </a:p>
          <a:p>
            <a:pPr lvl="2"/>
            <a:endParaRPr lang="en-US" altLang="ko-KR" dirty="0">
              <a:effectLst/>
            </a:endParaRPr>
          </a:p>
          <a:p>
            <a:pPr lvl="2"/>
            <a:endParaRPr lang="en-US" altLang="ko-KR" dirty="0" smtClean="0">
              <a:effectLst/>
            </a:endParaRPr>
          </a:p>
          <a:p>
            <a:pPr marL="625475" lvl="2" indent="0">
              <a:buNone/>
            </a:pPr>
            <a:endParaRPr lang="en-US" altLang="ko-KR" dirty="0">
              <a:effectLst/>
            </a:endParaRPr>
          </a:p>
          <a:p>
            <a:pPr lvl="1"/>
            <a:endParaRPr lang="en-US" altLang="ko-KR" dirty="0" smtClean="0">
              <a:effectLst/>
            </a:endParaRPr>
          </a:p>
          <a:p>
            <a:pPr lvl="1"/>
            <a:r>
              <a:rPr lang="en-US" altLang="ko-KR" b="1" dirty="0" smtClean="0">
                <a:solidFill>
                  <a:srgbClr val="00B050"/>
                </a:solidFill>
                <a:effectLst/>
              </a:rPr>
              <a:t>Decoder</a:t>
            </a:r>
            <a:r>
              <a:rPr lang="en-US" altLang="ko-KR" dirty="0" smtClean="0">
                <a:effectLst/>
              </a:rPr>
              <a:t> </a:t>
            </a:r>
          </a:p>
          <a:p>
            <a:pPr lvl="2"/>
            <a:r>
              <a:rPr lang="en-US" altLang="ko-KR" dirty="0" smtClean="0">
                <a:effectLst/>
              </a:rPr>
              <a:t>Recovers the original input resolution.</a:t>
            </a:r>
          </a:p>
          <a:p>
            <a:pPr lvl="1"/>
            <a:endParaRPr lang="en-US" altLang="ko-KR" dirty="0" smtClean="0">
              <a:effectLst/>
            </a:endParaRPr>
          </a:p>
        </p:txBody>
      </p:sp>
      <p:sp>
        <p:nvSpPr>
          <p:cNvPr id="5" name="오른쪽 화살표 4"/>
          <p:cNvSpPr/>
          <p:nvPr/>
        </p:nvSpPr>
        <p:spPr>
          <a:xfrm>
            <a:off x="3469618" y="2783858"/>
            <a:ext cx="1858665" cy="3768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346732" y="2400294"/>
            <a:ext cx="199445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b="1" dirty="0" smtClean="0"/>
              <a:t>Linear subspace projection</a:t>
            </a:r>
            <a:br>
              <a:rPr lang="en-US" altLang="ko-KR" sz="1100" b="1" dirty="0" smtClean="0"/>
            </a:br>
            <a:r>
              <a:rPr lang="en-US" altLang="ko-KR" sz="1100" b="1" dirty="0" smtClean="0"/>
              <a:t>( Encoder )</a:t>
            </a:r>
            <a:endParaRPr lang="ko-KR" altLang="en-US" sz="1100" b="1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1824" y="3275269"/>
            <a:ext cx="591421" cy="73399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8722" y="3266743"/>
            <a:ext cx="600229" cy="73420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2362" y="3266956"/>
            <a:ext cx="576323" cy="73399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442436" y="3396146"/>
            <a:ext cx="356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…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732192" y="3375687"/>
            <a:ext cx="12218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Original Image</a:t>
            </a:r>
            <a:endParaRPr lang="ko-KR" altLang="en-US" sz="1200" dirty="0"/>
          </a:p>
        </p:txBody>
      </p:sp>
      <p:sp>
        <p:nvSpPr>
          <p:cNvPr id="12" name="TextBox 11"/>
          <p:cNvSpPr txBox="1"/>
          <p:nvPr/>
        </p:nvSpPr>
        <p:spPr>
          <a:xfrm>
            <a:off x="3512868" y="3996297"/>
            <a:ext cx="16621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 smtClean="0"/>
              <a:t>Eigenfaces</a:t>
            </a:r>
            <a:r>
              <a:rPr lang="en-US" altLang="ko-KR" sz="1200" dirty="0" smtClean="0"/>
              <a:t> ( kernels )</a:t>
            </a:r>
            <a:endParaRPr lang="ko-KR" altLang="en-US" sz="1200" dirty="0"/>
          </a:p>
        </p:txBody>
      </p:sp>
      <p:sp>
        <p:nvSpPr>
          <p:cNvPr id="18" name="오른쪽 화살표 17"/>
          <p:cNvSpPr/>
          <p:nvPr/>
        </p:nvSpPr>
        <p:spPr>
          <a:xfrm>
            <a:off x="3059832" y="5239789"/>
            <a:ext cx="2942375" cy="3768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3916368" y="4913001"/>
            <a:ext cx="119776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b="1" dirty="0" smtClean="0"/>
              <a:t>Reconstruction</a:t>
            </a:r>
            <a:br>
              <a:rPr lang="en-US" altLang="ko-KR" sz="1100" b="1" dirty="0" smtClean="0"/>
            </a:br>
            <a:r>
              <a:rPr lang="en-US" altLang="ko-KR" sz="1100" b="1" dirty="0" smtClean="0"/>
              <a:t>( Decoder )</a:t>
            </a:r>
            <a:endParaRPr lang="ko-KR" altLang="en-US" sz="1100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6014432" y="5919971"/>
            <a:ext cx="16598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Reconstructed Image</a:t>
            </a:r>
            <a:endParaRPr lang="ko-KR" altLang="en-US" sz="1200" dirty="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8214" y="2418326"/>
            <a:ext cx="786403" cy="957361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35749" y="5018970"/>
            <a:ext cx="732656" cy="89707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5547153" y="2649124"/>
                <a:ext cx="307622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𝑒𝑖𝑔𝑛𝑒𝑣𝑎𝑙𝑢𝑒𝑠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: 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 …</m:t>
                          </m:r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𝑖𝑚𝑎𝑔𝑒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𝑠𝑖𝑧𝑒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7153" y="2649124"/>
                <a:ext cx="3076227" cy="646331"/>
              </a:xfrm>
              <a:prstGeom prst="rect">
                <a:avLst/>
              </a:prstGeom>
              <a:blipFill>
                <a:blip r:embed="rId8"/>
                <a:stretch>
                  <a:fillRect b="-849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7" name="그림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2207" y="5671223"/>
            <a:ext cx="600229" cy="734209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5847" y="5671436"/>
            <a:ext cx="576323" cy="733996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4485921" y="5800626"/>
            <a:ext cx="356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…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1200983" y="5105055"/>
                <a:ext cx="1681806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𝑒𝑖𝑔𝑛𝑒𝑣𝑎𝑙𝑢𝑒𝑠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: </m:t>
                      </m:r>
                    </m:oMath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 …</m:t>
                          </m:r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0983" y="5105055"/>
                <a:ext cx="1681806" cy="646331"/>
              </a:xfrm>
              <a:prstGeom prst="rect">
                <a:avLst/>
              </a:prstGeom>
              <a:blipFill>
                <a:blip r:embed="rId10"/>
                <a:stretch>
                  <a:fillRect l="-725" b="-9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직사각형 31"/>
              <p:cNvSpPr/>
              <p:nvPr/>
            </p:nvSpPr>
            <p:spPr>
              <a:xfrm>
                <a:off x="5547153" y="3438474"/>
                <a:ext cx="333841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𝑣𝑒𝑐</m:t>
                      </m:r>
                      <m:sSup>
                        <m:sSupPr>
                          <m:ctrlPr>
                            <a:rPr lang="en-US" altLang="ko-KR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    </m:t>
                              </m:r>
                              <m:r>
                                <a:rPr lang="ko-KR" altLang="en-US" i="1" dirty="0" smtClean="0">
                                  <a:latin typeface="Cambria Math" panose="02040503050406030204" pitchFamily="18" charset="0"/>
                                </a:rPr>
                                <m:t>         </m:t>
                              </m:r>
                            </m:e>
                          </m:d>
                        </m:e>
                        <m:sup>
                          <m:r>
                            <a:rPr lang="en-US" altLang="ko-KR" b="0" i="1" dirty="0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ko-KR" b="0" i="1" dirty="0" smtClean="0">
                          <a:latin typeface="Cambria Math" panose="02040503050406030204" pitchFamily="18" charset="0"/>
                        </a:rPr>
                        <m:t>𝑣𝑒𝑐</m:t>
                      </m:r>
                      <m:r>
                        <a:rPr lang="en-US" altLang="ko-KR" b="0" i="1" dirty="0" smtClean="0">
                          <a:latin typeface="Cambria Math" panose="02040503050406030204" pitchFamily="18" charset="0"/>
                        </a:rPr>
                        <m:t>(             )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2" name="직사각형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7153" y="3438474"/>
                <a:ext cx="3338414" cy="369332"/>
              </a:xfrm>
              <a:prstGeom prst="rect">
                <a:avLst/>
              </a:prstGeom>
              <a:blipFill>
                <a:blip r:embed="rId11"/>
                <a:stretch>
                  <a:fillRect b="-1639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3" name="그림 3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2240" y="3317058"/>
            <a:ext cx="520439" cy="633578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3529421" y="6460001"/>
            <a:ext cx="16621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 smtClean="0"/>
              <a:t>Eigenfaces</a:t>
            </a:r>
            <a:r>
              <a:rPr lang="en-US" altLang="ko-KR" sz="1200" dirty="0" smtClean="0"/>
              <a:t> ( kernels )</a:t>
            </a:r>
            <a:endParaRPr lang="ko-KR" altLang="en-US" sz="1200" dirty="0"/>
          </a:p>
        </p:txBody>
      </p:sp>
      <p:sp>
        <p:nvSpPr>
          <p:cNvPr id="4" name="TextBox 3"/>
          <p:cNvSpPr txBox="1"/>
          <p:nvPr/>
        </p:nvSpPr>
        <p:spPr>
          <a:xfrm>
            <a:off x="1300271" y="3614794"/>
            <a:ext cx="164981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b="1" dirty="0" smtClean="0"/>
              <a:t>92x112 = 10304 pixels</a:t>
            </a:r>
            <a:endParaRPr lang="ko-KR" altLang="en-US" sz="1050" b="1" dirty="0"/>
          </a:p>
        </p:txBody>
      </p:sp>
      <p:sp>
        <p:nvSpPr>
          <p:cNvPr id="30" name="TextBox 29"/>
          <p:cNvSpPr txBox="1"/>
          <p:nvPr/>
        </p:nvSpPr>
        <p:spPr>
          <a:xfrm>
            <a:off x="3623274" y="4230282"/>
            <a:ext cx="128112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b="1" dirty="0" smtClean="0"/>
              <a:t>400 eigenvectors</a:t>
            </a:r>
            <a:endParaRPr lang="ko-KR" altLang="en-US" sz="1050" b="1" dirty="0"/>
          </a:p>
        </p:txBody>
      </p:sp>
      <p:sp>
        <p:nvSpPr>
          <p:cNvPr id="36" name="TextBox 35"/>
          <p:cNvSpPr txBox="1"/>
          <p:nvPr/>
        </p:nvSpPr>
        <p:spPr>
          <a:xfrm>
            <a:off x="7193625" y="2500563"/>
            <a:ext cx="122020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b="1" dirty="0" smtClean="0"/>
              <a:t>400 eigenvalues</a:t>
            </a:r>
            <a:endParaRPr lang="ko-KR" altLang="en-US" sz="1050" b="1" dirty="0"/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8110" y="3266849"/>
            <a:ext cx="591421" cy="733996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5914" y="5668087"/>
            <a:ext cx="591421" cy="733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13407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effectLst/>
              </a:rPr>
              <a:t>Introduction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988749" y="2996952"/>
            <a:ext cx="7182544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srgbClr val="00B050"/>
                </a:solidFill>
              </a:rPr>
              <a:t>Decoder </a:t>
            </a:r>
            <a:r>
              <a:rPr lang="en-US" altLang="ko-KR" sz="2400" dirty="0"/>
              <a:t>matters</a:t>
            </a:r>
            <a:r>
              <a:rPr lang="en-US" altLang="ko-KR" sz="2400" dirty="0">
                <a:solidFill>
                  <a:srgbClr val="00B050"/>
                </a:solidFill>
              </a:rPr>
              <a:t> </a:t>
            </a:r>
            <a:r>
              <a:rPr lang="en-US" altLang="ko-KR" sz="2400" dirty="0"/>
              <a:t>for </a:t>
            </a:r>
            <a:r>
              <a:rPr lang="en-US" altLang="ko-KR" sz="2400" dirty="0">
                <a:solidFill>
                  <a:srgbClr val="FF0000"/>
                </a:solidFill>
              </a:rPr>
              <a:t>dense prediction problems</a:t>
            </a:r>
            <a:r>
              <a:rPr lang="en-US" altLang="ko-KR" sz="2400" dirty="0"/>
              <a:t/>
            </a:r>
            <a:br>
              <a:rPr lang="en-US" altLang="ko-KR" sz="2400" dirty="0"/>
            </a:br>
            <a:r>
              <a:rPr lang="en-US" altLang="ko-KR" sz="2400" dirty="0"/>
              <a:t>-</a:t>
            </a:r>
            <a:r>
              <a:rPr lang="en-US" altLang="ko-KR" sz="2400" dirty="0">
                <a:solidFill>
                  <a:srgbClr val="00B0F0"/>
                </a:solidFill>
              </a:rPr>
              <a:t>The Devil is in the Decoder </a:t>
            </a:r>
            <a:r>
              <a:rPr lang="en-US" altLang="ko-KR" sz="2400" dirty="0"/>
              <a:t>-</a:t>
            </a:r>
            <a:endParaRPr lang="ko-KR" alt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3851920" y="2812286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endParaRPr lang="ko-KR" alt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69908" y="2771636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endParaRPr lang="ko-KR" altLang="en-US" b="1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85932" y="3707740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  <a:endParaRPr lang="ko-KR" altLang="en-US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8625723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effectLst/>
              </a:rPr>
              <a:t>Introduction</a:t>
            </a:r>
            <a:endParaRPr lang="ko-KR" altLang="en-US" dirty="0">
              <a:effectLst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>
                <a:effectLst/>
              </a:rPr>
              <a:t>What’s meaning of “The Devil is in the Decoder </a:t>
            </a:r>
            <a:r>
              <a:rPr lang="en-US" altLang="ko-KR" baseline="30000" dirty="0" smtClean="0">
                <a:effectLst/>
              </a:rPr>
              <a:t>[1]</a:t>
            </a:r>
            <a:r>
              <a:rPr lang="en-US" altLang="ko-KR" dirty="0" smtClean="0">
                <a:effectLst/>
              </a:rPr>
              <a:t> ”.</a:t>
            </a:r>
          </a:p>
          <a:p>
            <a:pPr lvl="1"/>
            <a:r>
              <a:rPr lang="en-US" altLang="ko-KR" dirty="0" smtClean="0">
                <a:effectLst/>
              </a:rPr>
              <a:t>It’s derived from the Idiom</a:t>
            </a:r>
          </a:p>
          <a:p>
            <a:pPr lvl="2"/>
            <a:r>
              <a:rPr lang="en-US" altLang="ko-KR" dirty="0" smtClean="0">
                <a:effectLst/>
              </a:rPr>
              <a:t>Idiom : Devils are in the </a:t>
            </a:r>
            <a:r>
              <a:rPr lang="en-US" altLang="ko-KR" dirty="0">
                <a:effectLst/>
              </a:rPr>
              <a:t>details.</a:t>
            </a:r>
          </a:p>
          <a:p>
            <a:pPr lvl="2"/>
            <a:r>
              <a:rPr lang="en-US" altLang="ko-KR" dirty="0" smtClean="0">
                <a:effectLst/>
              </a:rPr>
              <a:t>Meaning </a:t>
            </a:r>
            <a:r>
              <a:rPr lang="en-US" altLang="ko-KR" dirty="0">
                <a:effectLst/>
              </a:rPr>
              <a:t>: Plans, actions, or situations that seem sound must be carefully examined, because minor details can end up causing major, unforeseen problems.</a:t>
            </a:r>
          </a:p>
          <a:p>
            <a:pPr marL="360362" lvl="1" indent="0">
              <a:buNone/>
            </a:pPr>
            <a:endParaRPr lang="en-US" altLang="ko-KR" sz="1700" dirty="0">
              <a:effectLst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547664" y="6525344"/>
            <a:ext cx="541045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 smtClean="0"/>
              <a:t>[1] </a:t>
            </a:r>
            <a:r>
              <a:rPr lang="en-US" altLang="ko-KR" sz="900" dirty="0" err="1"/>
              <a:t>Wojna</a:t>
            </a:r>
            <a:r>
              <a:rPr lang="en-US" altLang="ko-KR" sz="900" dirty="0"/>
              <a:t>, </a:t>
            </a:r>
            <a:r>
              <a:rPr lang="en-US" altLang="ko-KR" sz="900" dirty="0" err="1"/>
              <a:t>Zbigniew</a:t>
            </a:r>
            <a:r>
              <a:rPr lang="en-US" altLang="ko-KR" sz="900" dirty="0"/>
              <a:t>, et al. "The Devil is in the Decoder</a:t>
            </a:r>
            <a:r>
              <a:rPr lang="en-US" altLang="ko-KR" sz="900" dirty="0" smtClean="0"/>
              <a:t>.“, British Machine Vision Conference</a:t>
            </a:r>
            <a:r>
              <a:rPr lang="en-US" altLang="ko-KR" sz="900" dirty="0"/>
              <a:t> </a:t>
            </a:r>
            <a:r>
              <a:rPr lang="en-US" altLang="ko-KR" sz="900" dirty="0" smtClean="0"/>
              <a:t>2017.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235408787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effectLst/>
              </a:rPr>
              <a:t>Introduction</a:t>
            </a:r>
            <a:endParaRPr lang="ko-KR" altLang="en-US" dirty="0">
              <a:effectLst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>
                <a:effectLst/>
              </a:rPr>
              <a:t>What’s meaning of “The Devil is in the </a:t>
            </a:r>
            <a:r>
              <a:rPr lang="en-US" altLang="ko-KR" dirty="0" smtClean="0">
                <a:solidFill>
                  <a:srgbClr val="FF0000"/>
                </a:solidFill>
              </a:rPr>
              <a:t>Decoder</a:t>
            </a:r>
            <a:r>
              <a:rPr lang="en-US" altLang="ko-KR" dirty="0" smtClean="0">
                <a:effectLst/>
              </a:rPr>
              <a:t>”.</a:t>
            </a:r>
          </a:p>
          <a:p>
            <a:pPr lvl="1"/>
            <a:r>
              <a:rPr lang="en-US" altLang="ko-KR" dirty="0" smtClean="0">
                <a:effectLst/>
              </a:rPr>
              <a:t>It’s derived from the Idiom</a:t>
            </a:r>
          </a:p>
          <a:p>
            <a:pPr lvl="2"/>
            <a:r>
              <a:rPr lang="en-US" altLang="ko-KR" dirty="0" smtClean="0">
                <a:effectLst/>
              </a:rPr>
              <a:t>Idiom : Devils are in the </a:t>
            </a:r>
            <a:r>
              <a:rPr lang="en-US" altLang="ko-KR" dirty="0" smtClean="0">
                <a:solidFill>
                  <a:srgbClr val="FF0000"/>
                </a:solidFill>
              </a:rPr>
              <a:t>details.</a:t>
            </a:r>
          </a:p>
          <a:p>
            <a:pPr lvl="2"/>
            <a:r>
              <a:rPr lang="en-US" altLang="ko-KR" dirty="0" smtClean="0">
                <a:effectLst/>
              </a:rPr>
              <a:t>Meaning </a:t>
            </a:r>
            <a:r>
              <a:rPr lang="en-US" altLang="ko-KR" dirty="0">
                <a:effectLst/>
              </a:rPr>
              <a:t>: Plans, actions, or situations that seem sound must be carefully examined, because </a:t>
            </a:r>
            <a:r>
              <a:rPr lang="en-US" altLang="ko-KR" dirty="0">
                <a:solidFill>
                  <a:srgbClr val="FF0000"/>
                </a:solidFill>
                <a:effectLst/>
              </a:rPr>
              <a:t>minor details can end up causing major</a:t>
            </a:r>
            <a:r>
              <a:rPr lang="en-US" altLang="ko-KR" dirty="0">
                <a:effectLst/>
              </a:rPr>
              <a:t>, unforeseen problems</a:t>
            </a:r>
            <a:r>
              <a:rPr lang="en-US" altLang="ko-KR" dirty="0" smtClean="0">
                <a:effectLst/>
              </a:rPr>
              <a:t>.</a:t>
            </a:r>
          </a:p>
          <a:p>
            <a:pPr marL="360362" lvl="1" indent="0">
              <a:buNone/>
            </a:pPr>
            <a:endParaRPr lang="en-US" altLang="ko-KR" dirty="0" smtClean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17715236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2">
      <a:majorFont>
        <a:latin typeface="Times New Roman"/>
        <a:ea typeface="맑은 고딕"/>
        <a:cs typeface=""/>
      </a:majorFont>
      <a:minorFont>
        <a:latin typeface="Times New Roman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30286</TotalTime>
  <Words>1475</Words>
  <Application>Microsoft Office PowerPoint</Application>
  <PresentationFormat>화면 슬라이드 쇼(4:3)</PresentationFormat>
  <Paragraphs>548</Paragraphs>
  <Slides>33</Slides>
  <Notes>25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42" baseType="lpstr">
      <vt:lpstr>Times New Roman</vt:lpstr>
      <vt:lpstr>Cambria Math</vt:lpstr>
      <vt:lpstr>HY헤드라인M</vt:lpstr>
      <vt:lpstr>굴림</vt:lpstr>
      <vt:lpstr>맑은 고딕</vt:lpstr>
      <vt:lpstr>Arial</vt:lpstr>
      <vt:lpstr>Arial Rounded MT Bold</vt:lpstr>
      <vt:lpstr>Wingdings</vt:lpstr>
      <vt:lpstr>Office 테마</vt:lpstr>
      <vt:lpstr>Decoder matters for dense prediction problems -The Devil is in the Decoder -</vt:lpstr>
      <vt:lpstr>Introduction</vt:lpstr>
      <vt:lpstr>Introduction</vt:lpstr>
      <vt:lpstr>Introduction</vt:lpstr>
      <vt:lpstr>Introduction</vt:lpstr>
      <vt:lpstr>Introduction</vt:lpstr>
      <vt:lpstr>Introduction</vt:lpstr>
      <vt:lpstr>Introduction</vt:lpstr>
      <vt:lpstr>Introduction</vt:lpstr>
      <vt:lpstr>Introduction</vt:lpstr>
      <vt:lpstr>Introduction</vt:lpstr>
      <vt:lpstr>Methods</vt:lpstr>
      <vt:lpstr>Methods</vt:lpstr>
      <vt:lpstr>Methods</vt:lpstr>
      <vt:lpstr>Methods</vt:lpstr>
      <vt:lpstr>Methods</vt:lpstr>
      <vt:lpstr>Methods</vt:lpstr>
      <vt:lpstr>Methods</vt:lpstr>
      <vt:lpstr>Methods</vt:lpstr>
      <vt:lpstr>Methods</vt:lpstr>
      <vt:lpstr>Methods</vt:lpstr>
      <vt:lpstr>Methods</vt:lpstr>
      <vt:lpstr>Methods</vt:lpstr>
      <vt:lpstr>Methods</vt:lpstr>
      <vt:lpstr>Methods</vt:lpstr>
      <vt:lpstr>Methods</vt:lpstr>
      <vt:lpstr>Methods</vt:lpstr>
      <vt:lpstr>Methods</vt:lpstr>
      <vt:lpstr>Experimental Results</vt:lpstr>
      <vt:lpstr>Experimental Results</vt:lpstr>
      <vt:lpstr>Experimental Results</vt:lpstr>
      <vt:lpstr>Experimental Results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Hwang</dc:creator>
  <cp:lastModifiedBy>Windows 사용자</cp:lastModifiedBy>
  <cp:revision>766</cp:revision>
  <cp:lastPrinted>2017-07-04T04:29:57Z</cp:lastPrinted>
  <dcterms:created xsi:type="dcterms:W3CDTF">2011-03-10T00:45:27Z</dcterms:created>
  <dcterms:modified xsi:type="dcterms:W3CDTF">2017-09-15T05:54:38Z</dcterms:modified>
</cp:coreProperties>
</file>